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58" r:id="rId3"/>
    <p:sldId id="406" r:id="rId4"/>
    <p:sldId id="404" r:id="rId5"/>
    <p:sldId id="407" r:id="rId6"/>
    <p:sldId id="408" r:id="rId7"/>
    <p:sldId id="409" r:id="rId8"/>
    <p:sldId id="410" r:id="rId9"/>
    <p:sldId id="411" r:id="rId10"/>
    <p:sldId id="412" r:id="rId11"/>
    <p:sldId id="413" r:id="rId12"/>
    <p:sldId id="414" r:id="rId13"/>
    <p:sldId id="415" r:id="rId14"/>
    <p:sldId id="416" r:id="rId15"/>
    <p:sldId id="417" r:id="rId16"/>
    <p:sldId id="418" r:id="rId17"/>
    <p:sldId id="419" r:id="rId1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ll, Ian" initials="ihill" lastIdx="38" clrIdx="0"/>
  <p:cmAuthor id="1" name="ihill" initials="i" lastIdx="32" clrIdx="1"/>
  <p:cmAuthor id="2" name="Dorn, Stan" initials="DS" lastIdx="5" clrIdx="2"/>
  <p:cmAuthor id="3" name="Kenney, Jenny" initials="KJ" lastIdx="1" clrIdx="3"/>
  <p:cmAuthor id="4" name="Mickle, Lee" initials="ML" lastIdx="126" clrIdx="4"/>
  <p:cmAuthor id="5" name="Catherine Hess" initials="" lastIdx="12"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a:srgbClr val="0033CC"/>
    <a:srgbClr val="2344A1"/>
    <a:srgbClr val="2D6BB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5" autoAdjust="0"/>
    <p:restoredTop sz="99002" autoAdjust="0"/>
  </p:normalViewPr>
  <p:slideViewPr>
    <p:cSldViewPr>
      <p:cViewPr varScale="1">
        <p:scale>
          <a:sx n="44" d="100"/>
          <a:sy n="44" d="100"/>
        </p:scale>
        <p:origin x="-1074"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3E86D8AF-2225-4D6A-B2D3-C2E2FFDD7238}" type="datetimeFigureOut">
              <a:rPr lang="en-US" smtClean="0"/>
              <a:pPr/>
              <a:t>9/10/2013</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44EA6573-21C6-4C52-AD3B-82778F7F9C4B}" type="slidenum">
              <a:rPr lang="en-US" smtClean="0"/>
              <a:pPr/>
              <a:t>‹#›</a:t>
            </a:fld>
            <a:endParaRPr lang="en-US"/>
          </a:p>
        </p:txBody>
      </p:sp>
    </p:spTree>
    <p:extLst>
      <p:ext uri="{BB962C8B-B14F-4D97-AF65-F5344CB8AC3E}">
        <p14:creationId xmlns:p14="http://schemas.microsoft.com/office/powerpoint/2010/main" xmlns="" val="3603609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AB1DC66B-66BA-4709-8CDB-4ACC6AD1BE52}" type="datetimeFigureOut">
              <a:rPr lang="en-US" smtClean="0"/>
              <a:pPr/>
              <a:t>9/10/2013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10CDAC10-1251-4B85-AF4D-73F4714E61BC}" type="slidenum">
              <a:rPr lang="en-US" smtClean="0"/>
              <a:pPr/>
              <a:t>‹#›</a:t>
            </a:fld>
            <a:endParaRPr lang="en-US"/>
          </a:p>
        </p:txBody>
      </p:sp>
    </p:spTree>
    <p:extLst>
      <p:ext uri="{BB962C8B-B14F-4D97-AF65-F5344CB8AC3E}">
        <p14:creationId xmlns:p14="http://schemas.microsoft.com/office/powerpoint/2010/main" xmlns="" val="1282805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Presentation today is divided into 4 parts:</a:t>
            </a:r>
          </a:p>
          <a:p>
            <a:endParaRPr lang="en-US" dirty="0"/>
          </a:p>
          <a:p>
            <a:pPr marL="173336" indent="-173336">
              <a:buFontTx/>
              <a:buChar char="-"/>
            </a:pPr>
            <a:r>
              <a:rPr lang="en-US" dirty="0" smtClean="0"/>
              <a:t>Will briefly describe our research methods</a:t>
            </a:r>
          </a:p>
          <a:p>
            <a:pPr marL="173336" indent="-173336">
              <a:buFontTx/>
              <a:buChar char="-"/>
            </a:pPr>
            <a:r>
              <a:rPr lang="en-US" dirty="0" smtClean="0"/>
              <a:t>Then focus on both federal policy that permits states to develop ELE, as well as Louisiana’s specific approach to designing and implementing the strategy</a:t>
            </a:r>
          </a:p>
          <a:p>
            <a:pPr marL="173336" indent="-173336">
              <a:buFontTx/>
              <a:buChar char="-"/>
            </a:pPr>
            <a:r>
              <a:rPr lang="en-US" dirty="0" smtClean="0"/>
              <a:t>Then summarize of the impressive early results in the state, related to both enrollment and retention</a:t>
            </a:r>
          </a:p>
          <a:p>
            <a:pPr marL="173336" indent="-173336">
              <a:buFontTx/>
              <a:buChar char="-"/>
            </a:pPr>
            <a:r>
              <a:rPr lang="en-US" dirty="0" smtClean="0"/>
              <a:t>Finish w/ a set of lessons learned that may help both federal and state policymakers interested in pursuing ELE in the future…and, indeed, in considering streamlined and automated enrollment strategies that can be used in implementing the Affordable Care Act…</a:t>
            </a:r>
            <a:endParaRPr lang="en-US" dirty="0"/>
          </a:p>
        </p:txBody>
      </p:sp>
      <p:sp>
        <p:nvSpPr>
          <p:cNvPr id="4" name="Slide Number Placeholder 3"/>
          <p:cNvSpPr>
            <a:spLocks noGrp="1"/>
          </p:cNvSpPr>
          <p:nvPr>
            <p:ph type="sldNum" sz="quarter" idx="10"/>
          </p:nvPr>
        </p:nvSpPr>
        <p:spPr/>
        <p:txBody>
          <a:bodyPr/>
          <a:lstStyle/>
          <a:p>
            <a:fld id="{C8B6212D-84D5-42D0-A025-7C88CB8BBA6A}" type="slidenum">
              <a:rPr lang="en-US" smtClean="0"/>
              <a:pPr/>
              <a:t>2</a:t>
            </a:fld>
            <a:endParaRPr lang="en-US"/>
          </a:p>
        </p:txBody>
      </p:sp>
    </p:spTree>
    <p:extLst>
      <p:ext uri="{BB962C8B-B14F-4D97-AF65-F5344CB8AC3E}">
        <p14:creationId xmlns:p14="http://schemas.microsoft.com/office/powerpoint/2010/main" xmlns="" val="3058342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8595C4-3202-42AF-8271-6DB382B0FA1B}" type="datetime1">
              <a:rPr lang="en-US" smtClean="0"/>
              <a:pPr/>
              <a:t>9/10/2013</a:t>
            </a:fld>
            <a:endParaRPr lang="en-US"/>
          </a:p>
        </p:txBody>
      </p:sp>
      <p:sp>
        <p:nvSpPr>
          <p:cNvPr id="5" name="Footer Placeholder 4"/>
          <p:cNvSpPr>
            <a:spLocks noGrp="1"/>
          </p:cNvSpPr>
          <p:nvPr>
            <p:ph type="ftr" sz="quarter" idx="11"/>
          </p:nvPr>
        </p:nvSpPr>
        <p:spPr/>
        <p:txBody>
          <a:bodyPr/>
          <a:lstStyle/>
          <a:p>
            <a:r>
              <a:rPr lang="en-US" smtClean="0"/>
              <a:t>Pre-publication confidential draft – do not distribute or cite</a:t>
            </a:r>
            <a:endParaRPr lang="en-US"/>
          </a:p>
        </p:txBody>
      </p:sp>
      <p:sp>
        <p:nvSpPr>
          <p:cNvPr id="6" name="Slide Number Placeholder 5"/>
          <p:cNvSpPr>
            <a:spLocks noGrp="1"/>
          </p:cNvSpPr>
          <p:nvPr>
            <p:ph type="sldNum" sz="quarter" idx="12"/>
          </p:nvPr>
        </p:nvSpPr>
        <p:spPr/>
        <p:txBody>
          <a:bodyPr/>
          <a:lstStyle/>
          <a:p>
            <a:fld id="{0E9DED5A-522B-4273-A7CB-B75915FA648C}" type="slidenum">
              <a:rPr lang="en-US" smtClean="0"/>
              <a:pPr/>
              <a:t>‹#›</a:t>
            </a:fld>
            <a:endParaRPr lang="en-US"/>
          </a:p>
        </p:txBody>
      </p:sp>
    </p:spTree>
    <p:extLst>
      <p:ext uri="{BB962C8B-B14F-4D97-AF65-F5344CB8AC3E}">
        <p14:creationId xmlns:p14="http://schemas.microsoft.com/office/powerpoint/2010/main" xmlns="" val="52686077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12F55-B9A4-4CA6-BD27-B14564693EF2}" type="datetime1">
              <a:rPr lang="en-US" smtClean="0"/>
              <a:pPr/>
              <a:t>9/10/2013</a:t>
            </a:fld>
            <a:endParaRPr lang="en-US"/>
          </a:p>
        </p:txBody>
      </p:sp>
      <p:sp>
        <p:nvSpPr>
          <p:cNvPr id="5" name="Footer Placeholder 4"/>
          <p:cNvSpPr>
            <a:spLocks noGrp="1"/>
          </p:cNvSpPr>
          <p:nvPr>
            <p:ph type="ftr" sz="quarter" idx="11"/>
          </p:nvPr>
        </p:nvSpPr>
        <p:spPr/>
        <p:txBody>
          <a:bodyPr/>
          <a:lstStyle/>
          <a:p>
            <a:r>
              <a:rPr lang="en-US" smtClean="0"/>
              <a:t>Pre-publication confidential draft – do not distribute or cite</a:t>
            </a:r>
            <a:endParaRPr lang="en-US"/>
          </a:p>
        </p:txBody>
      </p:sp>
      <p:sp>
        <p:nvSpPr>
          <p:cNvPr id="6" name="Slide Number Placeholder 5"/>
          <p:cNvSpPr>
            <a:spLocks noGrp="1"/>
          </p:cNvSpPr>
          <p:nvPr>
            <p:ph type="sldNum" sz="quarter" idx="12"/>
          </p:nvPr>
        </p:nvSpPr>
        <p:spPr/>
        <p:txBody>
          <a:bodyPr/>
          <a:lstStyle/>
          <a:p>
            <a:fld id="{0E9DED5A-522B-4273-A7CB-B75915FA648C}" type="slidenum">
              <a:rPr lang="en-US" smtClean="0"/>
              <a:pPr/>
              <a:t>‹#›</a:t>
            </a:fld>
            <a:endParaRPr lang="en-US"/>
          </a:p>
        </p:txBody>
      </p:sp>
    </p:spTree>
    <p:extLst>
      <p:ext uri="{BB962C8B-B14F-4D97-AF65-F5344CB8AC3E}">
        <p14:creationId xmlns:p14="http://schemas.microsoft.com/office/powerpoint/2010/main" xmlns="" val="14151680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26B2B-9C61-4BAD-B847-A5C8BDE20E3B}" type="datetime1">
              <a:rPr lang="en-US" smtClean="0"/>
              <a:pPr/>
              <a:t>9/10/2013</a:t>
            </a:fld>
            <a:endParaRPr lang="en-US"/>
          </a:p>
        </p:txBody>
      </p:sp>
      <p:sp>
        <p:nvSpPr>
          <p:cNvPr id="5" name="Footer Placeholder 4"/>
          <p:cNvSpPr>
            <a:spLocks noGrp="1"/>
          </p:cNvSpPr>
          <p:nvPr>
            <p:ph type="ftr" sz="quarter" idx="11"/>
          </p:nvPr>
        </p:nvSpPr>
        <p:spPr/>
        <p:txBody>
          <a:bodyPr/>
          <a:lstStyle/>
          <a:p>
            <a:r>
              <a:rPr lang="en-US" smtClean="0"/>
              <a:t>Pre-publication confidential draft – do not distribute or cite</a:t>
            </a:r>
            <a:endParaRPr lang="en-US"/>
          </a:p>
        </p:txBody>
      </p:sp>
      <p:sp>
        <p:nvSpPr>
          <p:cNvPr id="6" name="Slide Number Placeholder 5"/>
          <p:cNvSpPr>
            <a:spLocks noGrp="1"/>
          </p:cNvSpPr>
          <p:nvPr>
            <p:ph type="sldNum" sz="quarter" idx="12"/>
          </p:nvPr>
        </p:nvSpPr>
        <p:spPr/>
        <p:txBody>
          <a:bodyPr/>
          <a:lstStyle/>
          <a:p>
            <a:fld id="{0E9DED5A-522B-4273-A7CB-B75915FA648C}" type="slidenum">
              <a:rPr lang="en-US" smtClean="0"/>
              <a:pPr/>
              <a:t>‹#›</a:t>
            </a:fld>
            <a:endParaRPr lang="en-US"/>
          </a:p>
        </p:txBody>
      </p:sp>
    </p:spTree>
    <p:extLst>
      <p:ext uri="{BB962C8B-B14F-4D97-AF65-F5344CB8AC3E}">
        <p14:creationId xmlns:p14="http://schemas.microsoft.com/office/powerpoint/2010/main" xmlns="" val="2612469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lvl1pPr>
              <a:defRPr sz="4000" b="1">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960437"/>
            <a:ext cx="8229600" cy="5287963"/>
          </a:xfrm>
        </p:spPr>
        <p:txBody>
          <a:bodyPr/>
          <a:lstStyle>
            <a:lvl2pPr marL="742950" indent="-285750">
              <a:buFont typeface="Wingdings" pitchFamily="2" charset="2"/>
              <a:buChar char="v"/>
              <a:defRPr/>
            </a:lvl2pPr>
            <a:lvl3pPr marL="1143000" indent="-228600">
              <a:buFont typeface="Courier New" pitchFamily="49" charset="0"/>
              <a:buChar char="o"/>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C75124F-A365-47DE-894C-C304309DB2E4}" type="datetime1">
              <a:rPr lang="en-US" smtClean="0"/>
              <a:pPr/>
              <a:t>9/10/2013</a:t>
            </a:fld>
            <a:endParaRPr lang="en-US"/>
          </a:p>
        </p:txBody>
      </p:sp>
      <p:sp>
        <p:nvSpPr>
          <p:cNvPr id="6" name="Slide Number Placeholder 5"/>
          <p:cNvSpPr>
            <a:spLocks noGrp="1"/>
          </p:cNvSpPr>
          <p:nvPr>
            <p:ph type="sldNum" sz="quarter" idx="12"/>
          </p:nvPr>
        </p:nvSpPr>
        <p:spPr/>
        <p:txBody>
          <a:bodyPr/>
          <a:lstStyle/>
          <a:p>
            <a:fld id="{0E9DED5A-522B-4273-A7CB-B75915FA648C}" type="slidenum">
              <a:rPr lang="en-US" smtClean="0"/>
              <a:pPr/>
              <a:t>‹#›</a:t>
            </a:fld>
            <a:endParaRPr lang="en-US"/>
          </a:p>
        </p:txBody>
      </p:sp>
      <p:grpSp>
        <p:nvGrpSpPr>
          <p:cNvPr id="8" name="Group 10"/>
          <p:cNvGrpSpPr>
            <a:grpSpLocks/>
          </p:cNvGrpSpPr>
          <p:nvPr userDrawn="1"/>
        </p:nvGrpSpPr>
        <p:grpSpPr bwMode="auto">
          <a:xfrm>
            <a:off x="152400" y="6443663"/>
            <a:ext cx="2514600" cy="338137"/>
            <a:chOff x="4037" y="2592"/>
            <a:chExt cx="1584" cy="213"/>
          </a:xfrm>
        </p:grpSpPr>
        <p:sp>
          <p:nvSpPr>
            <p:cNvPr id="9" name="Text Box 11"/>
            <p:cNvSpPr txBox="1">
              <a:spLocks noChangeArrowheads="1"/>
            </p:cNvSpPr>
            <p:nvPr/>
          </p:nvSpPr>
          <p:spPr bwMode="auto">
            <a:xfrm rot="16200000" flipV="1">
              <a:off x="4768" y="1952"/>
              <a:ext cx="213" cy="1493"/>
            </a:xfrm>
            <a:prstGeom prst="rect">
              <a:avLst/>
            </a:prstGeom>
            <a:noFill/>
            <a:ln>
              <a:noFill/>
            </a:ln>
            <a:effectLst/>
            <a:extLst>
              <a:ext uri="{909E8E84-426E-40DD-AFC4-6F175D3DCCD1}">
                <a14:hiddenFill xmlns:a14="http://schemas.microsoft.com/office/drawing/2010/main" xmlns="">
                  <a:solidFill>
                    <a:srgbClr val="DDDDDD"/>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vert="eaVert" wrap="none" lIns="91376" tIns="45688" rIns="91376" bIns="45688" anchor="ctr"/>
            <a:lstStyle/>
            <a:p>
              <a:pPr algn="ctr"/>
              <a:r>
                <a:rPr lang="en-US" sz="1400" b="1">
                  <a:solidFill>
                    <a:srgbClr val="CCECFF"/>
                  </a:solidFill>
                  <a:latin typeface="Times New Roman" pitchFamily="18" charset="0"/>
                </a:rPr>
                <a:t>THE URBAN INSTITUTE</a:t>
              </a:r>
              <a:r>
                <a:rPr lang="en-US" b="1">
                  <a:latin typeface="Times New Roman" pitchFamily="18" charset="0"/>
                </a:rPr>
                <a:t> </a:t>
              </a:r>
            </a:p>
          </p:txBody>
        </p:sp>
        <p:graphicFrame>
          <p:nvGraphicFramePr>
            <p:cNvPr id="10" name="Object 12"/>
            <p:cNvGraphicFramePr>
              <a:graphicFrameLocks noChangeAspect="1"/>
            </p:cNvGraphicFramePr>
            <p:nvPr/>
          </p:nvGraphicFramePr>
          <p:xfrm>
            <a:off x="4037" y="2663"/>
            <a:ext cx="139" cy="142"/>
          </p:xfrm>
          <a:graphic>
            <a:graphicData uri="http://schemas.openxmlformats.org/presentationml/2006/ole">
              <p:oleObj spid="_x0000_s4283" name="Photo Editor Photo" r:id="rId3" imgW="312447" imgH="312447" progId="">
                <p:embed/>
              </p:oleObj>
            </a:graphicData>
          </a:graphic>
        </p:graphicFrame>
      </p:grpSp>
    </p:spTree>
    <p:extLst>
      <p:ext uri="{BB962C8B-B14F-4D97-AF65-F5344CB8AC3E}">
        <p14:creationId xmlns:p14="http://schemas.microsoft.com/office/powerpoint/2010/main" xmlns="" val="22128462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27FA75-C582-4FE9-9207-4EF8354E2FA4}" type="datetime1">
              <a:rPr lang="en-US" smtClean="0"/>
              <a:pPr/>
              <a:t>9/10/2013</a:t>
            </a:fld>
            <a:endParaRPr lang="en-US"/>
          </a:p>
        </p:txBody>
      </p:sp>
      <p:sp>
        <p:nvSpPr>
          <p:cNvPr id="6" name="Slide Number Placeholder 5"/>
          <p:cNvSpPr>
            <a:spLocks noGrp="1"/>
          </p:cNvSpPr>
          <p:nvPr>
            <p:ph type="sldNum" sz="quarter" idx="12"/>
          </p:nvPr>
        </p:nvSpPr>
        <p:spPr/>
        <p:txBody>
          <a:bodyPr/>
          <a:lstStyle/>
          <a:p>
            <a:fld id="{0E9DED5A-522B-4273-A7CB-B75915FA648C}" type="slidenum">
              <a:rPr lang="en-US" smtClean="0"/>
              <a:pPr/>
              <a:t>‹#›</a:t>
            </a:fld>
            <a:endParaRPr lang="en-US"/>
          </a:p>
        </p:txBody>
      </p:sp>
    </p:spTree>
    <p:extLst>
      <p:ext uri="{BB962C8B-B14F-4D97-AF65-F5344CB8AC3E}">
        <p14:creationId xmlns:p14="http://schemas.microsoft.com/office/powerpoint/2010/main" xmlns="" val="23716528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3DFC7A-2E8B-4673-9A7C-CB23F6C255DD}" type="datetime1">
              <a:rPr lang="en-US" smtClean="0"/>
              <a:pPr/>
              <a:t>9/10/2013</a:t>
            </a:fld>
            <a:endParaRPr lang="en-US"/>
          </a:p>
        </p:txBody>
      </p:sp>
      <p:sp>
        <p:nvSpPr>
          <p:cNvPr id="6" name="Footer Placeholder 5"/>
          <p:cNvSpPr>
            <a:spLocks noGrp="1"/>
          </p:cNvSpPr>
          <p:nvPr>
            <p:ph type="ftr" sz="quarter" idx="11"/>
          </p:nvPr>
        </p:nvSpPr>
        <p:spPr/>
        <p:txBody>
          <a:bodyPr/>
          <a:lstStyle/>
          <a:p>
            <a:r>
              <a:rPr lang="en-US" smtClean="0"/>
              <a:t>Pre-publication confidential draft – do not distribute or cite</a:t>
            </a:r>
            <a:endParaRPr lang="en-US"/>
          </a:p>
        </p:txBody>
      </p:sp>
      <p:sp>
        <p:nvSpPr>
          <p:cNvPr id="7" name="Slide Number Placeholder 6"/>
          <p:cNvSpPr>
            <a:spLocks noGrp="1"/>
          </p:cNvSpPr>
          <p:nvPr>
            <p:ph type="sldNum" sz="quarter" idx="12"/>
          </p:nvPr>
        </p:nvSpPr>
        <p:spPr/>
        <p:txBody>
          <a:bodyPr/>
          <a:lstStyle/>
          <a:p>
            <a:fld id="{0E9DED5A-522B-4273-A7CB-B75915FA648C}" type="slidenum">
              <a:rPr lang="en-US" smtClean="0"/>
              <a:pPr/>
              <a:t>‹#›</a:t>
            </a:fld>
            <a:endParaRPr lang="en-US"/>
          </a:p>
        </p:txBody>
      </p:sp>
    </p:spTree>
    <p:extLst>
      <p:ext uri="{BB962C8B-B14F-4D97-AF65-F5344CB8AC3E}">
        <p14:creationId xmlns:p14="http://schemas.microsoft.com/office/powerpoint/2010/main" xmlns="" val="239665435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CDBB21-AE4F-4EC7-B72B-A0F3ACCC0890}" type="datetime1">
              <a:rPr lang="en-US" smtClean="0"/>
              <a:pPr/>
              <a:t>9/10/2013</a:t>
            </a:fld>
            <a:endParaRPr lang="en-US"/>
          </a:p>
        </p:txBody>
      </p:sp>
      <p:sp>
        <p:nvSpPr>
          <p:cNvPr id="8" name="Footer Placeholder 7"/>
          <p:cNvSpPr>
            <a:spLocks noGrp="1"/>
          </p:cNvSpPr>
          <p:nvPr>
            <p:ph type="ftr" sz="quarter" idx="11"/>
          </p:nvPr>
        </p:nvSpPr>
        <p:spPr/>
        <p:txBody>
          <a:bodyPr/>
          <a:lstStyle/>
          <a:p>
            <a:r>
              <a:rPr lang="en-US" smtClean="0"/>
              <a:t>Pre-publication confidential draft – do not distribute or cite</a:t>
            </a:r>
            <a:endParaRPr lang="en-US"/>
          </a:p>
        </p:txBody>
      </p:sp>
      <p:sp>
        <p:nvSpPr>
          <p:cNvPr id="9" name="Slide Number Placeholder 8"/>
          <p:cNvSpPr>
            <a:spLocks noGrp="1"/>
          </p:cNvSpPr>
          <p:nvPr>
            <p:ph type="sldNum" sz="quarter" idx="12"/>
          </p:nvPr>
        </p:nvSpPr>
        <p:spPr/>
        <p:txBody>
          <a:bodyPr/>
          <a:lstStyle/>
          <a:p>
            <a:fld id="{0E9DED5A-522B-4273-A7CB-B75915FA648C}" type="slidenum">
              <a:rPr lang="en-US" smtClean="0"/>
              <a:pPr/>
              <a:t>‹#›</a:t>
            </a:fld>
            <a:endParaRPr lang="en-US"/>
          </a:p>
        </p:txBody>
      </p:sp>
    </p:spTree>
    <p:extLst>
      <p:ext uri="{BB962C8B-B14F-4D97-AF65-F5344CB8AC3E}">
        <p14:creationId xmlns:p14="http://schemas.microsoft.com/office/powerpoint/2010/main" xmlns="" val="12891698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E93C6E-1653-42FF-9339-D91337EEBCAE}" type="datetime1">
              <a:rPr lang="en-US" smtClean="0"/>
              <a:pPr/>
              <a:t>9/10/2013</a:t>
            </a:fld>
            <a:endParaRPr lang="en-US"/>
          </a:p>
        </p:txBody>
      </p:sp>
      <p:sp>
        <p:nvSpPr>
          <p:cNvPr id="4" name="Footer Placeholder 3"/>
          <p:cNvSpPr>
            <a:spLocks noGrp="1"/>
          </p:cNvSpPr>
          <p:nvPr>
            <p:ph type="ftr" sz="quarter" idx="11"/>
          </p:nvPr>
        </p:nvSpPr>
        <p:spPr/>
        <p:txBody>
          <a:bodyPr/>
          <a:lstStyle/>
          <a:p>
            <a:r>
              <a:rPr lang="en-US" smtClean="0"/>
              <a:t>Pre-publication confidential draft – do not distribute or cite</a:t>
            </a:r>
            <a:endParaRPr lang="en-US"/>
          </a:p>
        </p:txBody>
      </p:sp>
      <p:sp>
        <p:nvSpPr>
          <p:cNvPr id="5" name="Slide Number Placeholder 4"/>
          <p:cNvSpPr>
            <a:spLocks noGrp="1"/>
          </p:cNvSpPr>
          <p:nvPr>
            <p:ph type="sldNum" sz="quarter" idx="12"/>
          </p:nvPr>
        </p:nvSpPr>
        <p:spPr/>
        <p:txBody>
          <a:bodyPr/>
          <a:lstStyle/>
          <a:p>
            <a:fld id="{0E9DED5A-522B-4273-A7CB-B75915FA648C}" type="slidenum">
              <a:rPr lang="en-US" smtClean="0"/>
              <a:pPr/>
              <a:t>‹#›</a:t>
            </a:fld>
            <a:endParaRPr lang="en-US"/>
          </a:p>
        </p:txBody>
      </p:sp>
    </p:spTree>
    <p:extLst>
      <p:ext uri="{BB962C8B-B14F-4D97-AF65-F5344CB8AC3E}">
        <p14:creationId xmlns:p14="http://schemas.microsoft.com/office/powerpoint/2010/main" xmlns="" val="30039303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FA26A-A3A3-4888-AD13-9C310611B53D}" type="datetime1">
              <a:rPr lang="en-US" smtClean="0"/>
              <a:pPr/>
              <a:t>9/10/2013</a:t>
            </a:fld>
            <a:endParaRPr lang="en-US"/>
          </a:p>
        </p:txBody>
      </p:sp>
      <p:sp>
        <p:nvSpPr>
          <p:cNvPr id="3" name="Footer Placeholder 2"/>
          <p:cNvSpPr>
            <a:spLocks noGrp="1"/>
          </p:cNvSpPr>
          <p:nvPr>
            <p:ph type="ftr" sz="quarter" idx="11"/>
          </p:nvPr>
        </p:nvSpPr>
        <p:spPr/>
        <p:txBody>
          <a:bodyPr/>
          <a:lstStyle/>
          <a:p>
            <a:r>
              <a:rPr lang="en-US" smtClean="0"/>
              <a:t>Pre-publication confidential draft – do not distribute or cite</a:t>
            </a:r>
            <a:endParaRPr lang="en-US"/>
          </a:p>
        </p:txBody>
      </p:sp>
      <p:sp>
        <p:nvSpPr>
          <p:cNvPr id="4" name="Slide Number Placeholder 3"/>
          <p:cNvSpPr>
            <a:spLocks noGrp="1"/>
          </p:cNvSpPr>
          <p:nvPr>
            <p:ph type="sldNum" sz="quarter" idx="12"/>
          </p:nvPr>
        </p:nvSpPr>
        <p:spPr/>
        <p:txBody>
          <a:bodyPr/>
          <a:lstStyle/>
          <a:p>
            <a:fld id="{0E9DED5A-522B-4273-A7CB-B75915FA648C}" type="slidenum">
              <a:rPr lang="en-US" smtClean="0"/>
              <a:pPr/>
              <a:t>‹#›</a:t>
            </a:fld>
            <a:endParaRPr lang="en-US"/>
          </a:p>
        </p:txBody>
      </p:sp>
    </p:spTree>
    <p:extLst>
      <p:ext uri="{BB962C8B-B14F-4D97-AF65-F5344CB8AC3E}">
        <p14:creationId xmlns:p14="http://schemas.microsoft.com/office/powerpoint/2010/main" xmlns="" val="137087758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4184A-F2B3-46B0-8235-B901EEA32215}" type="datetime1">
              <a:rPr lang="en-US" smtClean="0"/>
              <a:pPr/>
              <a:t>9/10/2013</a:t>
            </a:fld>
            <a:endParaRPr lang="en-US"/>
          </a:p>
        </p:txBody>
      </p:sp>
      <p:sp>
        <p:nvSpPr>
          <p:cNvPr id="6" name="Footer Placeholder 5"/>
          <p:cNvSpPr>
            <a:spLocks noGrp="1"/>
          </p:cNvSpPr>
          <p:nvPr>
            <p:ph type="ftr" sz="quarter" idx="11"/>
          </p:nvPr>
        </p:nvSpPr>
        <p:spPr/>
        <p:txBody>
          <a:bodyPr/>
          <a:lstStyle/>
          <a:p>
            <a:r>
              <a:rPr lang="en-US" smtClean="0"/>
              <a:t>Pre-publication confidential draft – do not distribute or cite</a:t>
            </a:r>
            <a:endParaRPr lang="en-US"/>
          </a:p>
        </p:txBody>
      </p:sp>
      <p:sp>
        <p:nvSpPr>
          <p:cNvPr id="7" name="Slide Number Placeholder 6"/>
          <p:cNvSpPr>
            <a:spLocks noGrp="1"/>
          </p:cNvSpPr>
          <p:nvPr>
            <p:ph type="sldNum" sz="quarter" idx="12"/>
          </p:nvPr>
        </p:nvSpPr>
        <p:spPr/>
        <p:txBody>
          <a:bodyPr/>
          <a:lstStyle/>
          <a:p>
            <a:fld id="{0E9DED5A-522B-4273-A7CB-B75915FA648C}" type="slidenum">
              <a:rPr lang="en-US" smtClean="0"/>
              <a:pPr/>
              <a:t>‹#›</a:t>
            </a:fld>
            <a:endParaRPr lang="en-US"/>
          </a:p>
        </p:txBody>
      </p:sp>
    </p:spTree>
    <p:extLst>
      <p:ext uri="{BB962C8B-B14F-4D97-AF65-F5344CB8AC3E}">
        <p14:creationId xmlns:p14="http://schemas.microsoft.com/office/powerpoint/2010/main" xmlns="" val="37399301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EB2A5-B343-4786-9977-96420E89AA14}" type="datetime1">
              <a:rPr lang="en-US" smtClean="0"/>
              <a:pPr/>
              <a:t>9/10/2013</a:t>
            </a:fld>
            <a:endParaRPr lang="en-US"/>
          </a:p>
        </p:txBody>
      </p:sp>
      <p:sp>
        <p:nvSpPr>
          <p:cNvPr id="6" name="Footer Placeholder 5"/>
          <p:cNvSpPr>
            <a:spLocks noGrp="1"/>
          </p:cNvSpPr>
          <p:nvPr>
            <p:ph type="ftr" sz="quarter" idx="11"/>
          </p:nvPr>
        </p:nvSpPr>
        <p:spPr/>
        <p:txBody>
          <a:bodyPr/>
          <a:lstStyle/>
          <a:p>
            <a:r>
              <a:rPr lang="en-US" smtClean="0"/>
              <a:t>Pre-publication confidential draft – do not distribute or cite</a:t>
            </a:r>
            <a:endParaRPr lang="en-US"/>
          </a:p>
        </p:txBody>
      </p:sp>
      <p:sp>
        <p:nvSpPr>
          <p:cNvPr id="7" name="Slide Number Placeholder 6"/>
          <p:cNvSpPr>
            <a:spLocks noGrp="1"/>
          </p:cNvSpPr>
          <p:nvPr>
            <p:ph type="sldNum" sz="quarter" idx="12"/>
          </p:nvPr>
        </p:nvSpPr>
        <p:spPr/>
        <p:txBody>
          <a:bodyPr/>
          <a:lstStyle/>
          <a:p>
            <a:fld id="{0E9DED5A-522B-4273-A7CB-B75915FA648C}" type="slidenum">
              <a:rPr lang="en-US" smtClean="0"/>
              <a:pPr/>
              <a:t>‹#›</a:t>
            </a:fld>
            <a:endParaRPr lang="en-US"/>
          </a:p>
        </p:txBody>
      </p:sp>
    </p:spTree>
    <p:extLst>
      <p:ext uri="{BB962C8B-B14F-4D97-AF65-F5344CB8AC3E}">
        <p14:creationId xmlns:p14="http://schemas.microsoft.com/office/powerpoint/2010/main" xmlns="" val="21896845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0BFA4-C9D0-4F4F-9B32-9A03AACB140C}" type="datetime1">
              <a:rPr lang="en-US" smtClean="0"/>
              <a:pPr/>
              <a:t>9/10/2013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Pre-publication confidential draft – do not distribute or cite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9DED5A-522B-4273-A7CB-B75915FA648C}" type="slidenum">
              <a:rPr lang="en-US" smtClean="0"/>
              <a:pPr/>
              <a:t>‹#›</a:t>
            </a:fld>
            <a:endParaRPr lang="en-US"/>
          </a:p>
        </p:txBody>
      </p:sp>
    </p:spTree>
    <p:extLst>
      <p:ext uri="{BB962C8B-B14F-4D97-AF65-F5344CB8AC3E}">
        <p14:creationId xmlns:p14="http://schemas.microsoft.com/office/powerpoint/2010/main" xmlns="" val="277793141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916782"/>
            <a:ext cx="7772400" cy="2359818"/>
          </a:xfrm>
        </p:spPr>
        <p:txBody>
          <a:bodyPr>
            <a:normAutofit/>
          </a:bodyPr>
          <a:lstStyle/>
          <a:p>
            <a:r>
              <a:rPr lang="en-US" sz="3600" b="1" dirty="0" smtClean="0">
                <a:solidFill>
                  <a:srgbClr val="FFFF00"/>
                </a:solidFill>
                <a:effectLst>
                  <a:outerShdw blurRad="38100" dist="38100" dir="2700000" algn="tl">
                    <a:srgbClr val="000000"/>
                  </a:outerShdw>
                </a:effectLst>
              </a:rPr>
              <a:t>The ACA’s Medicaid expansion: Fiscal bane or boon to states?</a:t>
            </a:r>
            <a:endParaRPr lang="en-US" sz="3600" b="1" dirty="0">
              <a:solidFill>
                <a:srgbClr val="FFFF00"/>
              </a:solidFill>
              <a:effectLst>
                <a:outerShdw blurRad="38100" dist="38100" dir="2700000" algn="tl">
                  <a:srgbClr val="000000"/>
                </a:outerShdw>
              </a:effectLst>
            </a:endParaRPr>
          </a:p>
        </p:txBody>
      </p:sp>
      <p:sp>
        <p:nvSpPr>
          <p:cNvPr id="3" name="Subtitle 2"/>
          <p:cNvSpPr>
            <a:spLocks noGrp="1"/>
          </p:cNvSpPr>
          <p:nvPr>
            <p:ph type="subTitle" idx="1"/>
          </p:nvPr>
        </p:nvSpPr>
        <p:spPr>
          <a:xfrm>
            <a:off x="1752600" y="2743200"/>
            <a:ext cx="7086600" cy="3962400"/>
          </a:xfrm>
        </p:spPr>
        <p:txBody>
          <a:bodyPr>
            <a:normAutofit fontScale="77500" lnSpcReduction="20000"/>
          </a:bodyPr>
          <a:lstStyle/>
          <a:p>
            <a:pPr algn="l"/>
            <a:r>
              <a:rPr lang="en-US" dirty="0" smtClean="0"/>
              <a:t>Stan Dorn</a:t>
            </a:r>
          </a:p>
          <a:p>
            <a:pPr algn="l"/>
            <a:r>
              <a:rPr lang="en-US" dirty="0" smtClean="0"/>
              <a:t>Senior Fellow</a:t>
            </a:r>
            <a:r>
              <a:rPr lang="en-US" dirty="0"/>
              <a:t>	</a:t>
            </a:r>
            <a:r>
              <a:rPr lang="en-US" dirty="0" smtClean="0"/>
              <a:t>	</a:t>
            </a:r>
          </a:p>
          <a:p>
            <a:pPr algn="l"/>
            <a:r>
              <a:rPr lang="en-US" dirty="0" smtClean="0"/>
              <a:t>Urban Institute</a:t>
            </a:r>
          </a:p>
          <a:p>
            <a:pPr algn="l">
              <a:spcAft>
                <a:spcPts val="600"/>
              </a:spcAft>
            </a:pPr>
            <a:r>
              <a:rPr lang="en-US" dirty="0" smtClean="0"/>
              <a:t>Washington, DC</a:t>
            </a:r>
          </a:p>
          <a:p>
            <a:pPr algn="l">
              <a:spcAft>
                <a:spcPts val="600"/>
              </a:spcAft>
            </a:pPr>
            <a:endParaRPr lang="en-US" dirty="0"/>
          </a:p>
          <a:p>
            <a:pPr algn="l">
              <a:spcAft>
                <a:spcPts val="600"/>
              </a:spcAft>
            </a:pPr>
            <a:r>
              <a:rPr lang="en-US" dirty="0" smtClean="0"/>
              <a:t>National Health Law Program </a:t>
            </a:r>
            <a:endParaRPr lang="en-US" dirty="0"/>
          </a:p>
          <a:p>
            <a:pPr algn="l">
              <a:spcAft>
                <a:spcPts val="600"/>
              </a:spcAft>
            </a:pPr>
            <a:r>
              <a:rPr lang="en-US" dirty="0" smtClean="0"/>
              <a:t>Advocates Call</a:t>
            </a:r>
          </a:p>
          <a:p>
            <a:pPr algn="l">
              <a:spcAft>
                <a:spcPts val="600"/>
              </a:spcAft>
            </a:pPr>
            <a:r>
              <a:rPr lang="en-US" dirty="0" smtClean="0"/>
              <a:t>August 6, 2012</a:t>
            </a:r>
          </a:p>
          <a:p>
            <a:pPr algn="l"/>
            <a:r>
              <a:rPr lang="en-US" dirty="0" smtClean="0"/>
              <a:t> 		</a:t>
            </a:r>
            <a:endParaRPr lang="en-US" dirty="0"/>
          </a:p>
        </p:txBody>
      </p:sp>
      <p:grpSp>
        <p:nvGrpSpPr>
          <p:cNvPr id="4" name="Group 21"/>
          <p:cNvGrpSpPr>
            <a:grpSpLocks/>
          </p:cNvGrpSpPr>
          <p:nvPr/>
        </p:nvGrpSpPr>
        <p:grpSpPr bwMode="auto">
          <a:xfrm>
            <a:off x="0" y="0"/>
            <a:ext cx="1143000" cy="6858000"/>
            <a:chOff x="0" y="0"/>
            <a:chExt cx="720" cy="4320"/>
          </a:xfrm>
        </p:grpSpPr>
        <p:sp>
          <p:nvSpPr>
            <p:cNvPr id="5" name="Rectangle 9"/>
            <p:cNvSpPr>
              <a:spLocks noChangeArrowheads="1"/>
            </p:cNvSpPr>
            <p:nvPr/>
          </p:nvSpPr>
          <p:spPr bwMode="auto">
            <a:xfrm>
              <a:off x="0" y="0"/>
              <a:ext cx="720" cy="4320"/>
            </a:xfrm>
            <a:prstGeom prst="rect">
              <a:avLst/>
            </a:prstGeom>
            <a:solidFill>
              <a:srgbClr val="FF9900">
                <a:alpha val="50000"/>
              </a:srgbClr>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smtClean="0">
                <a:ln>
                  <a:noFill/>
                </a:ln>
                <a:solidFill>
                  <a:sysClr val="windowText" lastClr="000000"/>
                </a:solidFill>
                <a:effectLst/>
                <a:uLnTx/>
                <a:uFillTx/>
              </a:endParaRPr>
            </a:p>
          </p:txBody>
        </p:sp>
        <p:graphicFrame>
          <p:nvGraphicFramePr>
            <p:cNvPr id="6" name="Object 10"/>
            <p:cNvGraphicFramePr>
              <a:graphicFrameLocks noChangeAspect="1"/>
            </p:cNvGraphicFramePr>
            <p:nvPr/>
          </p:nvGraphicFramePr>
          <p:xfrm>
            <a:off x="0" y="0"/>
            <a:ext cx="720" cy="747"/>
          </p:xfrm>
          <a:graphic>
            <a:graphicData uri="http://schemas.openxmlformats.org/presentationml/2006/ole">
              <p:oleObj spid="_x0000_s3261" name="Clip" r:id="rId3" imgW="1057423" imgH="685714" progId="">
                <p:embed/>
              </p:oleObj>
            </a:graphicData>
          </a:graphic>
        </p:graphicFrame>
        <p:sp>
          <p:nvSpPr>
            <p:cNvPr id="7" name="Text Box 11"/>
            <p:cNvSpPr txBox="1">
              <a:spLocks noChangeArrowheads="1"/>
            </p:cNvSpPr>
            <p:nvPr/>
          </p:nvSpPr>
          <p:spPr bwMode="auto">
            <a:xfrm rot="5400000">
              <a:off x="-800" y="1771"/>
              <a:ext cx="2351"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000" b="1" i="0" u="none" strike="noStrike" kern="0" cap="none" spc="0" normalizeH="0" baseline="0" noProof="0" dirty="0" smtClean="0">
                  <a:ln>
                    <a:noFill/>
                  </a:ln>
                  <a:solidFill>
                    <a:srgbClr val="000000"/>
                  </a:solidFill>
                  <a:effectLst/>
                  <a:uLnTx/>
                  <a:uFillTx/>
                </a:rPr>
                <a:t>THE URBAN INSTITUTE</a:t>
              </a:r>
              <a:r>
                <a:rPr kumimoji="0" lang="en-US" sz="1800" b="1" i="0" u="none" strike="noStrike" kern="0" cap="none" spc="0" normalizeH="0" baseline="0" noProof="0" dirty="0" smtClean="0">
                  <a:ln>
                    <a:noFill/>
                  </a:ln>
                  <a:solidFill>
                    <a:sysClr val="windowText" lastClr="000000"/>
                  </a:solidFill>
                  <a:effectLst/>
                  <a:uLnTx/>
                  <a:uFillTx/>
                </a:rPr>
                <a:t> </a:t>
              </a:r>
            </a:p>
          </p:txBody>
        </p:sp>
      </p:grpSp>
    </p:spTree>
    <p:extLst>
      <p:ext uri="{BB962C8B-B14F-4D97-AF65-F5344CB8AC3E}">
        <p14:creationId xmlns:p14="http://schemas.microsoft.com/office/powerpoint/2010/main" xmlns="" val="395153251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FMAP, continued</a:t>
            </a:r>
            <a:endParaRPr lang="en-US" dirty="0"/>
          </a:p>
        </p:txBody>
      </p:sp>
      <p:sp>
        <p:nvSpPr>
          <p:cNvPr id="3" name="Content Placeholder 2"/>
          <p:cNvSpPr>
            <a:spLocks noGrp="1"/>
          </p:cNvSpPr>
          <p:nvPr>
            <p:ph idx="1"/>
          </p:nvPr>
        </p:nvSpPr>
        <p:spPr/>
        <p:txBody>
          <a:bodyPr>
            <a:normAutofit fontScale="92500"/>
          </a:bodyPr>
          <a:lstStyle/>
          <a:p>
            <a:r>
              <a:rPr lang="en-US" dirty="0" smtClean="0"/>
              <a:t>Current law does not need to change</a:t>
            </a:r>
          </a:p>
          <a:p>
            <a:pPr lvl="1"/>
            <a:r>
              <a:rPr lang="en-US" dirty="0" smtClean="0"/>
              <a:t>People who, pre-ACA, would have used a special eligibility category will be covered as regular adults</a:t>
            </a:r>
          </a:p>
          <a:p>
            <a:r>
              <a:rPr lang="en-US" dirty="0" smtClean="0"/>
              <a:t>Pregnant women</a:t>
            </a:r>
          </a:p>
          <a:p>
            <a:pPr lvl="1"/>
            <a:r>
              <a:rPr lang="en-US" dirty="0" smtClean="0"/>
              <a:t>If person identified as pregnant on application, must receive pregnancy-related Medicaid, standard FMAP</a:t>
            </a:r>
          </a:p>
          <a:p>
            <a:pPr lvl="1"/>
            <a:r>
              <a:rPr lang="en-US" dirty="0" smtClean="0"/>
              <a:t>States not obliged to track pregnancy status of newly eligible adults</a:t>
            </a:r>
          </a:p>
          <a:p>
            <a:pPr lvl="1"/>
            <a:r>
              <a:rPr lang="en-US" dirty="0" smtClean="0"/>
              <a:t>Pregnant women must be reclassified upon request</a:t>
            </a:r>
          </a:p>
          <a:p>
            <a:pPr lvl="2"/>
            <a:r>
              <a:rPr lang="en-US" dirty="0" smtClean="0"/>
              <a:t>To avoid this result and preserve state fiscal gains, newly eligible adults could get the same coverage (including cost-sharing limits) available in pregnancy-related Medicaid</a:t>
            </a:r>
          </a:p>
          <a:p>
            <a:endParaRPr lang="en-US" dirty="0"/>
          </a:p>
        </p:txBody>
      </p:sp>
      <p:sp>
        <p:nvSpPr>
          <p:cNvPr id="4" name="Slide Number Placeholder 3"/>
          <p:cNvSpPr>
            <a:spLocks noGrp="1"/>
          </p:cNvSpPr>
          <p:nvPr>
            <p:ph type="sldNum" sz="quarter" idx="12"/>
          </p:nvPr>
        </p:nvSpPr>
        <p:spPr/>
        <p:txBody>
          <a:bodyPr/>
          <a:lstStyle/>
          <a:p>
            <a:fld id="{0E9DED5A-522B-4273-A7CB-B75915FA648C}" type="slidenum">
              <a:rPr lang="en-US" smtClean="0"/>
              <a:pPr/>
              <a:t>10</a:t>
            </a:fld>
            <a:endParaRPr lang="en-US"/>
          </a:p>
        </p:txBody>
      </p:sp>
    </p:spTree>
    <p:extLst>
      <p:ext uri="{BB962C8B-B14F-4D97-AF65-F5344CB8AC3E}">
        <p14:creationId xmlns:p14="http://schemas.microsoft.com/office/powerpoint/2010/main" xmlns="" val="110888308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Higher FMAP: people with disabilities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Potentially covered as newly eligible if:</a:t>
            </a:r>
          </a:p>
          <a:p>
            <a:pPr lvl="1"/>
            <a:r>
              <a:rPr lang="en-US" dirty="0" smtClean="0"/>
              <a:t>Under 65</a:t>
            </a:r>
          </a:p>
          <a:p>
            <a:pPr lvl="1"/>
            <a:r>
              <a:rPr lang="en-US" dirty="0" smtClean="0"/>
              <a:t>At or below 138% FPL</a:t>
            </a:r>
          </a:p>
          <a:p>
            <a:pPr lvl="1"/>
            <a:r>
              <a:rPr lang="en-US" dirty="0" smtClean="0"/>
              <a:t>Not receiving SSI</a:t>
            </a:r>
          </a:p>
          <a:p>
            <a:pPr lvl="1"/>
            <a:r>
              <a:rPr lang="en-US" dirty="0" smtClean="0"/>
              <a:t>Not receiving services predicated on disability</a:t>
            </a:r>
          </a:p>
          <a:p>
            <a:r>
              <a:rPr lang="en-US" dirty="0" smtClean="0"/>
              <a:t>Must be given a choice of eligibility categories</a:t>
            </a:r>
          </a:p>
          <a:p>
            <a:r>
              <a:rPr lang="en-US" dirty="0" smtClean="0"/>
              <a:t>Fiscal advantages of giving all Medicaid adults benefits that are important to people with disabilities</a:t>
            </a:r>
          </a:p>
          <a:p>
            <a:pPr lvl="1"/>
            <a:r>
              <a:rPr lang="en-US" dirty="0" smtClean="0"/>
              <a:t>State endangers enhanced FMAP by giving PWDs a reason to switch from general adult coverage</a:t>
            </a:r>
          </a:p>
          <a:p>
            <a:pPr lvl="1"/>
            <a:r>
              <a:rPr lang="en-US" dirty="0" smtClean="0"/>
              <a:t>Many benefits important to PWDs are used infrequently by the non-disabled</a:t>
            </a:r>
          </a:p>
          <a:p>
            <a:endParaRPr lang="en-US" dirty="0"/>
          </a:p>
        </p:txBody>
      </p:sp>
      <p:sp>
        <p:nvSpPr>
          <p:cNvPr id="4" name="Slide Number Placeholder 3"/>
          <p:cNvSpPr>
            <a:spLocks noGrp="1"/>
          </p:cNvSpPr>
          <p:nvPr>
            <p:ph type="sldNum" sz="quarter" idx="12"/>
          </p:nvPr>
        </p:nvSpPr>
        <p:spPr/>
        <p:txBody>
          <a:bodyPr/>
          <a:lstStyle/>
          <a:p>
            <a:fld id="{0E9DED5A-522B-4273-A7CB-B75915FA648C}" type="slidenum">
              <a:rPr lang="en-US" smtClean="0"/>
              <a:pPr/>
              <a:t>11</a:t>
            </a:fld>
            <a:endParaRPr lang="en-US"/>
          </a:p>
        </p:txBody>
      </p:sp>
    </p:spTree>
    <p:extLst>
      <p:ext uri="{BB962C8B-B14F-4D97-AF65-F5344CB8AC3E}">
        <p14:creationId xmlns:p14="http://schemas.microsoft.com/office/powerpoint/2010/main" xmlns="" val="426112333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Reduced non-Medicaid spending on health care for the poor uninsured</a:t>
            </a:r>
            <a:endParaRPr lang="en-US" dirty="0"/>
          </a:p>
        </p:txBody>
      </p:sp>
      <p:sp>
        <p:nvSpPr>
          <p:cNvPr id="3" name="Content Placeholder 2"/>
          <p:cNvSpPr>
            <a:spLocks noGrp="1"/>
          </p:cNvSpPr>
          <p:nvPr>
            <p:ph idx="1"/>
          </p:nvPr>
        </p:nvSpPr>
        <p:spPr>
          <a:xfrm>
            <a:off x="457200" y="1447800"/>
            <a:ext cx="8229600" cy="4953000"/>
          </a:xfrm>
        </p:spPr>
        <p:txBody>
          <a:bodyPr>
            <a:normAutofit lnSpcReduction="10000"/>
          </a:bodyPr>
          <a:lstStyle/>
          <a:p>
            <a:r>
              <a:rPr lang="en-US" dirty="0" smtClean="0"/>
              <a:t>Hospital uncompensated care </a:t>
            </a:r>
          </a:p>
          <a:p>
            <a:pPr lvl="1"/>
            <a:r>
              <a:rPr lang="en-US" dirty="0" smtClean="0"/>
              <a:t>Balance hospital gains and state savings</a:t>
            </a:r>
          </a:p>
          <a:p>
            <a:pPr lvl="1"/>
            <a:r>
              <a:rPr lang="en-US" dirty="0" smtClean="0"/>
              <a:t>Can share savings with localities</a:t>
            </a:r>
          </a:p>
          <a:p>
            <a:r>
              <a:rPr lang="en-US" dirty="0" smtClean="0"/>
              <a:t>Mental health services</a:t>
            </a:r>
          </a:p>
          <a:p>
            <a:pPr lvl="1"/>
            <a:r>
              <a:rPr lang="en-US" dirty="0" smtClean="0"/>
              <a:t>Not all can be covered by Medicaid</a:t>
            </a:r>
          </a:p>
          <a:p>
            <a:pPr lvl="1"/>
            <a:r>
              <a:rPr lang="en-US" dirty="0" smtClean="0"/>
              <a:t>Balance service restorations and state savings</a:t>
            </a:r>
          </a:p>
          <a:p>
            <a:r>
              <a:rPr lang="en-US" dirty="0" smtClean="0"/>
              <a:t>Public health services</a:t>
            </a:r>
          </a:p>
          <a:p>
            <a:r>
              <a:rPr lang="en-US" dirty="0" smtClean="0"/>
              <a:t>Social services for parents</a:t>
            </a:r>
          </a:p>
          <a:p>
            <a:r>
              <a:rPr lang="en-US" dirty="0" smtClean="0"/>
              <a:t>Other spending</a:t>
            </a:r>
            <a:endParaRPr lang="en-US" dirty="0"/>
          </a:p>
        </p:txBody>
      </p:sp>
      <p:sp>
        <p:nvSpPr>
          <p:cNvPr id="4" name="Slide Number Placeholder 3"/>
          <p:cNvSpPr>
            <a:spLocks noGrp="1"/>
          </p:cNvSpPr>
          <p:nvPr>
            <p:ph type="sldNum" sz="quarter" idx="12"/>
          </p:nvPr>
        </p:nvSpPr>
        <p:spPr/>
        <p:txBody>
          <a:bodyPr/>
          <a:lstStyle/>
          <a:p>
            <a:fld id="{0E9DED5A-522B-4273-A7CB-B75915FA648C}" type="slidenum">
              <a:rPr lang="en-US" smtClean="0"/>
              <a:pPr/>
              <a:t>12</a:t>
            </a:fld>
            <a:endParaRPr lang="en-US"/>
          </a:p>
        </p:txBody>
      </p:sp>
    </p:spTree>
    <p:extLst>
      <p:ext uri="{BB962C8B-B14F-4D97-AF65-F5344CB8AC3E}">
        <p14:creationId xmlns:p14="http://schemas.microsoft.com/office/powerpoint/2010/main" xmlns="" val="96217377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administration</a:t>
            </a:r>
            <a:endParaRPr lang="en-US" dirty="0"/>
          </a:p>
        </p:txBody>
      </p:sp>
      <p:sp>
        <p:nvSpPr>
          <p:cNvPr id="6" name="Text Placeholder 5"/>
          <p:cNvSpPr>
            <a:spLocks noGrp="1"/>
          </p:cNvSpPr>
          <p:nvPr>
            <p:ph type="body" idx="1"/>
          </p:nvPr>
        </p:nvSpPr>
        <p:spPr/>
        <p:txBody>
          <a:bodyPr/>
          <a:lstStyle/>
          <a:p>
            <a:r>
              <a:rPr lang="en-US" dirty="0" smtClean="0"/>
              <a:t>III.</a:t>
            </a:r>
            <a:endParaRPr lang="en-US" dirty="0"/>
          </a:p>
        </p:txBody>
      </p:sp>
      <p:sp>
        <p:nvSpPr>
          <p:cNvPr id="4" name="Slide Number Placeholder 3"/>
          <p:cNvSpPr>
            <a:spLocks noGrp="1"/>
          </p:cNvSpPr>
          <p:nvPr>
            <p:ph type="sldNum" sz="quarter" idx="12"/>
          </p:nvPr>
        </p:nvSpPr>
        <p:spPr/>
        <p:txBody>
          <a:bodyPr/>
          <a:lstStyle/>
          <a:p>
            <a:fld id="{0E9DED5A-522B-4273-A7CB-B75915FA648C}" type="slidenum">
              <a:rPr lang="en-US" smtClean="0"/>
              <a:pPr/>
              <a:t>13</a:t>
            </a:fld>
            <a:endParaRPr lang="en-US"/>
          </a:p>
        </p:txBody>
      </p:sp>
    </p:spTree>
    <p:extLst>
      <p:ext uri="{BB962C8B-B14F-4D97-AF65-F5344CB8AC3E}">
        <p14:creationId xmlns:p14="http://schemas.microsoft.com/office/powerpoint/2010/main" xmlns="" val="220773857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Costs and savings</a:t>
            </a:r>
            <a:endParaRPr lang="en-US" dirty="0"/>
          </a:p>
        </p:txBody>
      </p:sp>
      <p:sp>
        <p:nvSpPr>
          <p:cNvPr id="6" name="Content Placeholder 5"/>
          <p:cNvSpPr>
            <a:spLocks noGrp="1"/>
          </p:cNvSpPr>
          <p:nvPr>
            <p:ph idx="1"/>
          </p:nvPr>
        </p:nvSpPr>
        <p:spPr/>
        <p:txBody>
          <a:bodyPr/>
          <a:lstStyle/>
          <a:p>
            <a:r>
              <a:rPr lang="en-US" dirty="0" smtClean="0"/>
              <a:t>Costs</a:t>
            </a:r>
          </a:p>
          <a:p>
            <a:pPr lvl="1"/>
            <a:r>
              <a:rPr lang="en-US" dirty="0" smtClean="0"/>
              <a:t>More applications</a:t>
            </a:r>
          </a:p>
          <a:p>
            <a:pPr lvl="2"/>
            <a:r>
              <a:rPr lang="en-US" dirty="0" smtClean="0"/>
              <a:t>Many ACA features will lower application processing costs to states</a:t>
            </a:r>
          </a:p>
          <a:p>
            <a:pPr lvl="2"/>
            <a:r>
              <a:rPr lang="en-US" dirty="0" smtClean="0"/>
              <a:t>If FFE determines Medicaid eligibility, pays all associated administrative costs</a:t>
            </a:r>
          </a:p>
          <a:p>
            <a:pPr lvl="1"/>
            <a:r>
              <a:rPr lang="en-US" dirty="0" smtClean="0"/>
              <a:t>In fee-for-service state, more claims processed</a:t>
            </a:r>
          </a:p>
          <a:p>
            <a:r>
              <a:rPr lang="en-US" dirty="0" smtClean="0"/>
              <a:t>Savings</a:t>
            </a:r>
          </a:p>
          <a:p>
            <a:pPr lvl="1"/>
            <a:r>
              <a:rPr lang="en-US" dirty="0" smtClean="0"/>
              <a:t>Fewer fair hearings</a:t>
            </a:r>
          </a:p>
          <a:p>
            <a:pPr lvl="1"/>
            <a:r>
              <a:rPr lang="en-US" dirty="0" smtClean="0"/>
              <a:t>Negotiating with MCOs on behalf of more covered lives may yield savings</a:t>
            </a:r>
            <a:endParaRPr lang="en-US" dirty="0"/>
          </a:p>
        </p:txBody>
      </p:sp>
      <p:sp>
        <p:nvSpPr>
          <p:cNvPr id="4" name="Slide Number Placeholder 3"/>
          <p:cNvSpPr>
            <a:spLocks noGrp="1"/>
          </p:cNvSpPr>
          <p:nvPr>
            <p:ph type="sldNum" sz="quarter" idx="12"/>
          </p:nvPr>
        </p:nvSpPr>
        <p:spPr/>
        <p:txBody>
          <a:bodyPr/>
          <a:lstStyle/>
          <a:p>
            <a:fld id="{0E9DED5A-522B-4273-A7CB-B75915FA648C}" type="slidenum">
              <a:rPr lang="en-US" smtClean="0"/>
              <a:pPr/>
              <a:t>14</a:t>
            </a:fld>
            <a:endParaRPr lang="en-US"/>
          </a:p>
        </p:txBody>
      </p:sp>
    </p:spTree>
    <p:extLst>
      <p:ext uri="{BB962C8B-B14F-4D97-AF65-F5344CB8AC3E}">
        <p14:creationId xmlns:p14="http://schemas.microsoft.com/office/powerpoint/2010/main" xmlns="" val="166466823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REVENUE</a:t>
            </a:r>
            <a:endParaRPr lang="en-US" dirty="0"/>
          </a:p>
        </p:txBody>
      </p:sp>
      <p:sp>
        <p:nvSpPr>
          <p:cNvPr id="6" name="Text Placeholder 5"/>
          <p:cNvSpPr>
            <a:spLocks noGrp="1"/>
          </p:cNvSpPr>
          <p:nvPr>
            <p:ph type="body" idx="1"/>
          </p:nvPr>
        </p:nvSpPr>
        <p:spPr/>
        <p:txBody>
          <a:bodyPr/>
          <a:lstStyle/>
          <a:p>
            <a:r>
              <a:rPr lang="en-US" dirty="0" smtClean="0"/>
              <a:t>IV.</a:t>
            </a:r>
            <a:endParaRPr lang="en-US" dirty="0"/>
          </a:p>
        </p:txBody>
      </p:sp>
      <p:sp>
        <p:nvSpPr>
          <p:cNvPr id="4" name="Slide Number Placeholder 3"/>
          <p:cNvSpPr>
            <a:spLocks noGrp="1"/>
          </p:cNvSpPr>
          <p:nvPr>
            <p:ph type="sldNum" sz="quarter" idx="12"/>
          </p:nvPr>
        </p:nvSpPr>
        <p:spPr/>
        <p:txBody>
          <a:bodyPr/>
          <a:lstStyle/>
          <a:p>
            <a:fld id="{0E9DED5A-522B-4273-A7CB-B75915FA648C}" type="slidenum">
              <a:rPr lang="en-US" smtClean="0"/>
              <a:pPr/>
              <a:t>15</a:t>
            </a:fld>
            <a:endParaRPr lang="en-US"/>
          </a:p>
        </p:txBody>
      </p:sp>
    </p:spTree>
    <p:extLst>
      <p:ext uri="{BB962C8B-B14F-4D97-AF65-F5344CB8AC3E}">
        <p14:creationId xmlns:p14="http://schemas.microsoft.com/office/powerpoint/2010/main" xmlns="" val="20874203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Impact of Medicaid expansion</a:t>
            </a:r>
            <a:endParaRPr lang="en-US" dirty="0"/>
          </a:p>
        </p:txBody>
      </p:sp>
      <p:sp>
        <p:nvSpPr>
          <p:cNvPr id="6" name="Content Placeholder 5"/>
          <p:cNvSpPr>
            <a:spLocks noGrp="1"/>
          </p:cNvSpPr>
          <p:nvPr>
            <p:ph idx="1"/>
          </p:nvPr>
        </p:nvSpPr>
        <p:spPr>
          <a:xfrm>
            <a:off x="457200" y="1143000"/>
            <a:ext cx="8305800" cy="5105400"/>
          </a:xfrm>
        </p:spPr>
        <p:txBody>
          <a:bodyPr>
            <a:normAutofit fontScale="92500" lnSpcReduction="10000"/>
          </a:bodyPr>
          <a:lstStyle/>
          <a:p>
            <a:r>
              <a:rPr lang="en-US" dirty="0" smtClean="0"/>
              <a:t>Federal Medicaid funds increase economic activity, raising state revenue</a:t>
            </a:r>
          </a:p>
          <a:p>
            <a:pPr lvl="1"/>
            <a:r>
              <a:rPr lang="en-US" dirty="0" smtClean="0"/>
              <a:t>Income tax, sales tax, etc. </a:t>
            </a:r>
          </a:p>
          <a:p>
            <a:pPr lvl="2"/>
            <a:r>
              <a:rPr lang="en-US" dirty="0" smtClean="0"/>
              <a:t>Example: Arkansas</a:t>
            </a:r>
          </a:p>
          <a:p>
            <a:pPr lvl="1"/>
            <a:r>
              <a:rPr lang="en-US" dirty="0" smtClean="0"/>
              <a:t>Choices</a:t>
            </a:r>
          </a:p>
          <a:p>
            <a:pPr lvl="2"/>
            <a:r>
              <a:rPr lang="en-US" dirty="0" smtClean="0"/>
              <a:t>No state choice about economic pain</a:t>
            </a:r>
          </a:p>
          <a:p>
            <a:pPr lvl="2"/>
            <a:r>
              <a:rPr lang="en-US" dirty="0" smtClean="0"/>
              <a:t>State choice about economic gain</a:t>
            </a:r>
          </a:p>
          <a:p>
            <a:r>
              <a:rPr lang="en-US" dirty="0" smtClean="0"/>
              <a:t>Insurance premium tax, health care claims tax, etc.</a:t>
            </a:r>
          </a:p>
          <a:p>
            <a:pPr lvl="1"/>
            <a:r>
              <a:rPr lang="en-US" dirty="0" smtClean="0"/>
              <a:t>Example: Georgia</a:t>
            </a:r>
          </a:p>
          <a:p>
            <a:pPr lvl="1"/>
            <a:r>
              <a:rPr lang="en-US" dirty="0" smtClean="0"/>
              <a:t>Ultimately paid by Medicaid, but most of the new money is federal</a:t>
            </a:r>
            <a:endParaRPr lang="en-US" dirty="0"/>
          </a:p>
        </p:txBody>
      </p:sp>
      <p:sp>
        <p:nvSpPr>
          <p:cNvPr id="4" name="Slide Number Placeholder 3"/>
          <p:cNvSpPr>
            <a:spLocks noGrp="1"/>
          </p:cNvSpPr>
          <p:nvPr>
            <p:ph type="sldNum" sz="quarter" idx="12"/>
          </p:nvPr>
        </p:nvSpPr>
        <p:spPr/>
        <p:txBody>
          <a:bodyPr/>
          <a:lstStyle/>
          <a:p>
            <a:fld id="{0E9DED5A-522B-4273-A7CB-B75915FA648C}" type="slidenum">
              <a:rPr lang="en-US" smtClean="0"/>
              <a:pPr/>
              <a:t>16</a:t>
            </a:fld>
            <a:endParaRPr lang="en-US"/>
          </a:p>
        </p:txBody>
      </p:sp>
    </p:spTree>
    <p:extLst>
      <p:ext uri="{BB962C8B-B14F-4D97-AF65-F5344CB8AC3E}">
        <p14:creationId xmlns:p14="http://schemas.microsoft.com/office/powerpoint/2010/main" xmlns="" val="23497934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143000"/>
            <a:ext cx="8229600" cy="5105400"/>
          </a:xfrm>
        </p:spPr>
        <p:txBody>
          <a:bodyPr/>
          <a:lstStyle/>
          <a:p>
            <a:r>
              <a:rPr lang="en-US" dirty="0" smtClean="0"/>
              <a:t>State officials are understandably concerned about expansion costs, based on historic experience</a:t>
            </a:r>
          </a:p>
          <a:p>
            <a:r>
              <a:rPr lang="en-US" dirty="0" smtClean="0"/>
              <a:t>But this particular expansion is unique</a:t>
            </a:r>
          </a:p>
          <a:p>
            <a:pPr lvl="1"/>
            <a:r>
              <a:rPr lang="en-US" dirty="0" smtClean="0"/>
              <a:t>Costs are often overstated</a:t>
            </a:r>
          </a:p>
          <a:p>
            <a:pPr lvl="1"/>
            <a:r>
              <a:rPr lang="en-US" dirty="0" smtClean="0"/>
              <a:t>Fiscal gains are often ignored</a:t>
            </a:r>
          </a:p>
          <a:p>
            <a:r>
              <a:rPr lang="en-US" dirty="0" smtClean="0"/>
              <a:t>Careful, state-specific analysis is essential to an accurate and comprehensive fiscal assessment</a:t>
            </a:r>
            <a:endParaRPr lang="en-US" dirty="0"/>
          </a:p>
        </p:txBody>
      </p:sp>
      <p:sp>
        <p:nvSpPr>
          <p:cNvPr id="4" name="Slide Number Placeholder 3"/>
          <p:cNvSpPr>
            <a:spLocks noGrp="1"/>
          </p:cNvSpPr>
          <p:nvPr>
            <p:ph type="sldNum" sz="quarter" idx="12"/>
          </p:nvPr>
        </p:nvSpPr>
        <p:spPr/>
        <p:txBody>
          <a:bodyPr/>
          <a:lstStyle/>
          <a:p>
            <a:fld id="{0E9DED5A-522B-4273-A7CB-B75915FA648C}" type="slidenum">
              <a:rPr lang="en-US" smtClean="0"/>
              <a:pPr/>
              <a:t>17</a:t>
            </a:fld>
            <a:endParaRPr lang="en-US"/>
          </a:p>
        </p:txBody>
      </p:sp>
    </p:spTree>
    <p:extLst>
      <p:ext uri="{BB962C8B-B14F-4D97-AF65-F5344CB8AC3E}">
        <p14:creationId xmlns:p14="http://schemas.microsoft.com/office/powerpoint/2010/main" xmlns="" val="14425428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381000"/>
            <a:ext cx="8229600" cy="1143000"/>
          </a:xfrm>
        </p:spPr>
        <p:txBody>
          <a:bodyPr/>
          <a:lstStyle/>
          <a:p>
            <a:pPr eaLnBrk="1" hangingPunct="1"/>
            <a:r>
              <a:rPr lang="en-US" dirty="0" smtClean="0">
                <a:solidFill>
                  <a:srgbClr val="FFFF00"/>
                </a:solidFill>
              </a:rPr>
              <a:t>Outline of Presentation</a:t>
            </a:r>
            <a:endParaRPr lang="en-US" dirty="0">
              <a:solidFill>
                <a:srgbClr val="FFFF00"/>
              </a:solidFill>
            </a:endParaRPr>
          </a:p>
        </p:txBody>
      </p:sp>
      <p:sp>
        <p:nvSpPr>
          <p:cNvPr id="3075" name="Content Placeholder 2"/>
          <p:cNvSpPr>
            <a:spLocks noGrp="1"/>
          </p:cNvSpPr>
          <p:nvPr>
            <p:ph idx="1"/>
          </p:nvPr>
        </p:nvSpPr>
        <p:spPr>
          <a:xfrm>
            <a:off x="457200" y="1447800"/>
            <a:ext cx="8305800" cy="4800600"/>
          </a:xfrm>
        </p:spPr>
        <p:txBody>
          <a:bodyPr>
            <a:normAutofit/>
          </a:bodyPr>
          <a:lstStyle/>
          <a:p>
            <a:pPr marL="571500" indent="-571500" eaLnBrk="1" hangingPunct="1">
              <a:buFont typeface="+mj-lt"/>
              <a:buAutoNum type="romanUcPeriod"/>
            </a:pPr>
            <a:r>
              <a:rPr lang="en-US" dirty="0" smtClean="0"/>
              <a:t>State costs </a:t>
            </a:r>
          </a:p>
          <a:p>
            <a:pPr marL="571500" indent="-571500" eaLnBrk="1" hangingPunct="1">
              <a:buFont typeface="+mj-lt"/>
              <a:buAutoNum type="romanUcPeriod"/>
            </a:pPr>
            <a:r>
              <a:rPr lang="en-US" dirty="0" smtClean="0"/>
              <a:t>State savings</a:t>
            </a:r>
          </a:p>
          <a:p>
            <a:pPr marL="571500" indent="-571500" eaLnBrk="1" hangingPunct="1">
              <a:buFont typeface="+mj-lt"/>
              <a:buAutoNum type="romanUcPeriod"/>
            </a:pPr>
            <a:r>
              <a:rPr lang="en-US" dirty="0" smtClean="0"/>
              <a:t>Administration</a:t>
            </a:r>
          </a:p>
          <a:p>
            <a:pPr marL="571500" indent="-571500" eaLnBrk="1" hangingPunct="1">
              <a:buFont typeface="+mj-lt"/>
              <a:buAutoNum type="romanUcPeriod"/>
            </a:pPr>
            <a:r>
              <a:rPr lang="en-US" dirty="0" smtClean="0"/>
              <a:t>Revenue</a:t>
            </a:r>
          </a:p>
          <a:p>
            <a:pPr marL="571500" indent="-571500" eaLnBrk="1" hangingPunct="1">
              <a:buFont typeface="+mj-lt"/>
              <a:buAutoNum type="romanUcPeriod"/>
            </a:pPr>
            <a:endParaRPr lang="en-US" dirty="0" smtClean="0"/>
          </a:p>
        </p:txBody>
      </p:sp>
      <p:sp>
        <p:nvSpPr>
          <p:cNvPr id="4" name="Slide Number Placeholder 3"/>
          <p:cNvSpPr>
            <a:spLocks noGrp="1"/>
          </p:cNvSpPr>
          <p:nvPr>
            <p:ph type="sldNum" sz="quarter" idx="12"/>
          </p:nvPr>
        </p:nvSpPr>
        <p:spPr/>
        <p:txBody>
          <a:bodyPr/>
          <a:lstStyle/>
          <a:p>
            <a:fld id="{0E9DED5A-522B-4273-A7CB-B75915FA648C}" type="slidenum">
              <a:rPr lang="en-US" smtClean="0"/>
              <a:pPr/>
              <a:t>2</a:t>
            </a:fld>
            <a:endParaRPr lang="en-US"/>
          </a:p>
        </p:txBody>
      </p:sp>
    </p:spTree>
    <p:extLst>
      <p:ext uri="{BB962C8B-B14F-4D97-AF65-F5344CB8AC3E}">
        <p14:creationId xmlns:p14="http://schemas.microsoft.com/office/powerpoint/2010/main" xmlns="" val="98240647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53400" cy="1524000"/>
          </a:xfrm>
        </p:spPr>
        <p:txBody>
          <a:bodyPr/>
          <a:lstStyle/>
          <a:p>
            <a:r>
              <a:rPr lang="en-US" dirty="0" smtClean="0"/>
              <a:t>Preliminary thoughts</a:t>
            </a:r>
            <a:endParaRPr lang="en-US" dirty="0"/>
          </a:p>
        </p:txBody>
      </p:sp>
      <p:sp>
        <p:nvSpPr>
          <p:cNvPr id="3" name="Content Placeholder 2"/>
          <p:cNvSpPr>
            <a:spLocks noGrp="1"/>
          </p:cNvSpPr>
          <p:nvPr>
            <p:ph idx="1"/>
          </p:nvPr>
        </p:nvSpPr>
        <p:spPr>
          <a:xfrm>
            <a:off x="304800" y="838200"/>
            <a:ext cx="8382000" cy="5943600"/>
          </a:xfrm>
        </p:spPr>
        <p:txBody>
          <a:bodyPr>
            <a:normAutofit lnSpcReduction="10000"/>
          </a:bodyPr>
          <a:lstStyle/>
          <a:p>
            <a:r>
              <a:rPr lang="en-US" dirty="0" smtClean="0"/>
              <a:t>50-state estimates can be a good starting point</a:t>
            </a:r>
          </a:p>
          <a:p>
            <a:r>
              <a:rPr lang="en-US" dirty="0" smtClean="0"/>
              <a:t>State-specific analyses are crucial</a:t>
            </a:r>
          </a:p>
          <a:p>
            <a:pPr lvl="1"/>
            <a:r>
              <a:rPr lang="en-US" dirty="0" smtClean="0"/>
              <a:t>Some key factors cannot be estimated using 50-state data</a:t>
            </a:r>
          </a:p>
          <a:p>
            <a:pPr lvl="1"/>
            <a:r>
              <a:rPr lang="en-US" dirty="0" smtClean="0"/>
              <a:t>State administrative numbers can be more precise than national survey data</a:t>
            </a:r>
          </a:p>
          <a:p>
            <a:r>
              <a:rPr lang="en-US" dirty="0" smtClean="0"/>
              <a:t>What if the federal government cuts its Medicaid spending below promised levels?</a:t>
            </a:r>
          </a:p>
          <a:p>
            <a:pPr lvl="1"/>
            <a:r>
              <a:rPr lang="en-US" dirty="0" smtClean="0"/>
              <a:t>Not the historic pattern</a:t>
            </a:r>
          </a:p>
          <a:p>
            <a:pPr lvl="1"/>
            <a:r>
              <a:rPr lang="en-US" dirty="0" smtClean="0"/>
              <a:t>Can craft the expansion to facilitate later retraction, if FMAP for new eligibles &lt; ACA levels</a:t>
            </a:r>
          </a:p>
          <a:p>
            <a:r>
              <a:rPr lang="en-US" dirty="0"/>
              <a:t>Non-fiscal factors are </a:t>
            </a:r>
            <a:r>
              <a:rPr lang="en-US" dirty="0" smtClean="0"/>
              <a:t>important </a:t>
            </a:r>
            <a:endParaRPr lang="en-US" dirty="0"/>
          </a:p>
        </p:txBody>
      </p:sp>
      <p:sp>
        <p:nvSpPr>
          <p:cNvPr id="4" name="Slide Number Placeholder 3"/>
          <p:cNvSpPr>
            <a:spLocks noGrp="1"/>
          </p:cNvSpPr>
          <p:nvPr>
            <p:ph type="sldNum" sz="quarter" idx="12"/>
          </p:nvPr>
        </p:nvSpPr>
        <p:spPr/>
        <p:txBody>
          <a:bodyPr/>
          <a:lstStyle/>
          <a:p>
            <a:fld id="{0E9DED5A-522B-4273-A7CB-B75915FA648C}" type="slidenum">
              <a:rPr lang="en-US" smtClean="0"/>
              <a:pPr/>
              <a:t>3</a:t>
            </a:fld>
            <a:endParaRPr lang="en-US"/>
          </a:p>
        </p:txBody>
      </p:sp>
    </p:spTree>
    <p:extLst>
      <p:ext uri="{BB962C8B-B14F-4D97-AF65-F5344CB8AC3E}">
        <p14:creationId xmlns:p14="http://schemas.microsoft.com/office/powerpoint/2010/main" xmlns="" val="282069195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State Costs</a:t>
            </a:r>
            <a:endParaRPr lang="en-US" dirty="0"/>
          </a:p>
        </p:txBody>
      </p:sp>
      <p:sp>
        <p:nvSpPr>
          <p:cNvPr id="6" name="Text Placeholder 5"/>
          <p:cNvSpPr>
            <a:spLocks noGrp="1"/>
          </p:cNvSpPr>
          <p:nvPr>
            <p:ph type="body" idx="1"/>
          </p:nvPr>
        </p:nvSpPr>
        <p:spPr/>
        <p:txBody>
          <a:bodyPr/>
          <a:lstStyle/>
          <a:p>
            <a:r>
              <a:rPr lang="en-US" dirty="0" smtClean="0"/>
              <a:t>I.</a:t>
            </a:r>
            <a:endParaRPr lang="en-US" dirty="0"/>
          </a:p>
        </p:txBody>
      </p:sp>
      <p:sp>
        <p:nvSpPr>
          <p:cNvPr id="4" name="Slide Number Placeholder 3"/>
          <p:cNvSpPr>
            <a:spLocks noGrp="1"/>
          </p:cNvSpPr>
          <p:nvPr>
            <p:ph type="sldNum" sz="quarter" idx="12"/>
          </p:nvPr>
        </p:nvSpPr>
        <p:spPr/>
        <p:txBody>
          <a:bodyPr/>
          <a:lstStyle/>
          <a:p>
            <a:fld id="{0E9DED5A-522B-4273-A7CB-B75915FA648C}" type="slidenum">
              <a:rPr lang="en-US" smtClean="0"/>
              <a:pPr/>
              <a:t>4</a:t>
            </a:fld>
            <a:endParaRPr lang="en-US"/>
          </a:p>
        </p:txBody>
      </p:sp>
    </p:spTree>
    <p:extLst>
      <p:ext uri="{BB962C8B-B14F-4D97-AF65-F5344CB8AC3E}">
        <p14:creationId xmlns:p14="http://schemas.microsoft.com/office/powerpoint/2010/main" xmlns="" val="133913558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Newly eligible adults</a:t>
            </a:r>
            <a:endParaRPr lang="en-US" dirty="0"/>
          </a:p>
        </p:txBody>
      </p:sp>
      <p:sp>
        <p:nvSpPr>
          <p:cNvPr id="6" name="Content Placeholder 5"/>
          <p:cNvSpPr>
            <a:spLocks noGrp="1"/>
          </p:cNvSpPr>
          <p:nvPr>
            <p:ph idx="1"/>
          </p:nvPr>
        </p:nvSpPr>
        <p:spPr/>
        <p:txBody>
          <a:bodyPr>
            <a:normAutofit fontScale="92500"/>
          </a:bodyPr>
          <a:lstStyle/>
          <a:p>
            <a:r>
              <a:rPr lang="en-US" dirty="0" smtClean="0"/>
              <a:t>State begins paying a small share of costs in 2017</a:t>
            </a:r>
          </a:p>
          <a:p>
            <a:r>
              <a:rPr lang="en-US" dirty="0" smtClean="0"/>
              <a:t>Cost-estimation factors</a:t>
            </a:r>
          </a:p>
          <a:p>
            <a:pPr lvl="1"/>
            <a:r>
              <a:rPr lang="en-US" dirty="0" smtClean="0"/>
              <a:t>Participation levels</a:t>
            </a:r>
          </a:p>
          <a:p>
            <a:pPr lvl="2"/>
            <a:r>
              <a:rPr lang="en-US" dirty="0" smtClean="0"/>
              <a:t>Currently, 62.6% of eligible non-elderly adults enroll</a:t>
            </a:r>
          </a:p>
          <a:p>
            <a:pPr lvl="2"/>
            <a:r>
              <a:rPr lang="en-US" dirty="0" smtClean="0"/>
              <a:t>Considerable state variation</a:t>
            </a:r>
          </a:p>
          <a:p>
            <a:pPr lvl="1"/>
            <a:r>
              <a:rPr lang="en-US" dirty="0" smtClean="0"/>
              <a:t>Average health care need</a:t>
            </a:r>
          </a:p>
          <a:p>
            <a:pPr lvl="2"/>
            <a:r>
              <a:rPr lang="en-US" dirty="0" smtClean="0"/>
              <a:t>Newly eligible adults healthier than current beneficiaries</a:t>
            </a:r>
          </a:p>
          <a:p>
            <a:pPr lvl="2"/>
            <a:r>
              <a:rPr lang="en-US" dirty="0" smtClean="0"/>
              <a:t>Adverse selection and “pent-up demand” limited to early years, when states receive full federal funding</a:t>
            </a:r>
          </a:p>
          <a:p>
            <a:pPr lvl="2"/>
            <a:r>
              <a:rPr lang="en-US" dirty="0" smtClean="0"/>
              <a:t>Average risk levels will be high only if healthy adults fail to join, which means that total enrollment, hence total costs will be low</a:t>
            </a:r>
            <a:endParaRPr lang="en-US" dirty="0"/>
          </a:p>
        </p:txBody>
      </p:sp>
      <p:sp>
        <p:nvSpPr>
          <p:cNvPr id="4" name="Slide Number Placeholder 3"/>
          <p:cNvSpPr>
            <a:spLocks noGrp="1"/>
          </p:cNvSpPr>
          <p:nvPr>
            <p:ph type="sldNum" sz="quarter" idx="12"/>
          </p:nvPr>
        </p:nvSpPr>
        <p:spPr/>
        <p:txBody>
          <a:bodyPr/>
          <a:lstStyle/>
          <a:p>
            <a:fld id="{0E9DED5A-522B-4273-A7CB-B75915FA648C}" type="slidenum">
              <a:rPr lang="en-US" smtClean="0"/>
              <a:pPr/>
              <a:t>5</a:t>
            </a:fld>
            <a:endParaRPr lang="en-US"/>
          </a:p>
        </p:txBody>
      </p:sp>
    </p:spTree>
    <p:extLst>
      <p:ext uri="{BB962C8B-B14F-4D97-AF65-F5344CB8AC3E}">
        <p14:creationId xmlns:p14="http://schemas.microsoft.com/office/powerpoint/2010/main" xmlns="" val="17538872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for newly eligible adults</a:t>
            </a:r>
            <a:endParaRPr lang="en-US" dirty="0"/>
          </a:p>
        </p:txBody>
      </p:sp>
      <p:sp>
        <p:nvSpPr>
          <p:cNvPr id="3" name="Content Placeholder 2"/>
          <p:cNvSpPr>
            <a:spLocks noGrp="1"/>
          </p:cNvSpPr>
          <p:nvPr>
            <p:ph idx="1"/>
          </p:nvPr>
        </p:nvSpPr>
        <p:spPr>
          <a:xfrm>
            <a:off x="457200" y="960437"/>
            <a:ext cx="8229600" cy="5668963"/>
          </a:xfrm>
        </p:spPr>
        <p:txBody>
          <a:bodyPr>
            <a:normAutofit fontScale="85000" lnSpcReduction="20000"/>
          </a:bodyPr>
          <a:lstStyle/>
          <a:p>
            <a:r>
              <a:rPr lang="en-US" dirty="0" smtClean="0"/>
              <a:t>Benchmark benefits for new eligibles can be—</a:t>
            </a:r>
          </a:p>
          <a:p>
            <a:pPr lvl="1"/>
            <a:r>
              <a:rPr lang="en-US" dirty="0" smtClean="0"/>
              <a:t>= benefits for other adults; or</a:t>
            </a:r>
          </a:p>
          <a:p>
            <a:pPr lvl="1"/>
            <a:r>
              <a:rPr lang="en-US" dirty="0" smtClean="0"/>
              <a:t>&lt; benefits for other adults</a:t>
            </a:r>
          </a:p>
          <a:p>
            <a:pPr lvl="2"/>
            <a:r>
              <a:rPr lang="en-US" dirty="0" smtClean="0"/>
              <a:t>Still must meet federal requirements</a:t>
            </a:r>
          </a:p>
          <a:p>
            <a:r>
              <a:rPr lang="en-US" dirty="0" smtClean="0"/>
              <a:t>Fiscal analysis</a:t>
            </a:r>
          </a:p>
          <a:p>
            <a:pPr lvl="1"/>
            <a:r>
              <a:rPr lang="en-US" dirty="0" smtClean="0"/>
              <a:t>Fewer benefits = lower coverage costs</a:t>
            </a:r>
          </a:p>
          <a:p>
            <a:pPr lvl="2"/>
            <a:r>
              <a:rPr lang="en-US" dirty="0" smtClean="0"/>
              <a:t>Mostly federal savings</a:t>
            </a:r>
          </a:p>
          <a:p>
            <a:pPr lvl="1"/>
            <a:r>
              <a:rPr lang="en-US" dirty="0" smtClean="0"/>
              <a:t>State fiscal risks from differential benefits</a:t>
            </a:r>
          </a:p>
          <a:p>
            <a:pPr lvl="2"/>
            <a:r>
              <a:rPr lang="en-US" dirty="0" smtClean="0"/>
              <a:t>Administrative costs, 50% state share</a:t>
            </a:r>
          </a:p>
          <a:p>
            <a:pPr lvl="2"/>
            <a:r>
              <a:rPr lang="en-US" dirty="0" smtClean="0"/>
              <a:t>Less capacity to claim enhanced FMAP for current, high-cost eligibles</a:t>
            </a:r>
          </a:p>
          <a:p>
            <a:r>
              <a:rPr lang="en-US" dirty="0" smtClean="0"/>
              <a:t>In 2014-2016, states gain nothing from a narrow benefits package for newly eligible adults!</a:t>
            </a:r>
          </a:p>
          <a:p>
            <a:pPr lvl="1"/>
            <a:r>
              <a:rPr lang="en-US" dirty="0" smtClean="0"/>
              <a:t>Differential benefits = state fiscal harm</a:t>
            </a:r>
          </a:p>
          <a:p>
            <a:pPr lvl="1"/>
            <a:r>
              <a:rPr lang="en-US" dirty="0" smtClean="0"/>
              <a:t>No-brainer: same benefits for all adults in 2014-2016, use this period to assess longer-term costs and gains</a:t>
            </a:r>
            <a:endParaRPr lang="en-US" dirty="0"/>
          </a:p>
        </p:txBody>
      </p:sp>
      <p:sp>
        <p:nvSpPr>
          <p:cNvPr id="4" name="Slide Number Placeholder 3"/>
          <p:cNvSpPr>
            <a:spLocks noGrp="1"/>
          </p:cNvSpPr>
          <p:nvPr>
            <p:ph type="sldNum" sz="quarter" idx="12"/>
          </p:nvPr>
        </p:nvSpPr>
        <p:spPr/>
        <p:txBody>
          <a:bodyPr/>
          <a:lstStyle/>
          <a:p>
            <a:fld id="{0E9DED5A-522B-4273-A7CB-B75915FA648C}" type="slidenum">
              <a:rPr lang="en-US" smtClean="0"/>
              <a:pPr/>
              <a:t>6</a:t>
            </a:fld>
            <a:endParaRPr lang="en-US"/>
          </a:p>
        </p:txBody>
      </p:sp>
    </p:spTree>
    <p:extLst>
      <p:ext uri="{BB962C8B-B14F-4D97-AF65-F5344CB8AC3E}">
        <p14:creationId xmlns:p14="http://schemas.microsoft.com/office/powerpoint/2010/main" xmlns="" val="33264960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Currently eligible adults</a:t>
            </a:r>
            <a:endParaRPr lang="en-US" dirty="0"/>
          </a:p>
        </p:txBody>
      </p:sp>
      <p:sp>
        <p:nvSpPr>
          <p:cNvPr id="3" name="Content Placeholder 2"/>
          <p:cNvSpPr>
            <a:spLocks noGrp="1"/>
          </p:cNvSpPr>
          <p:nvPr>
            <p:ph idx="1"/>
          </p:nvPr>
        </p:nvSpPr>
        <p:spPr/>
        <p:txBody>
          <a:bodyPr/>
          <a:lstStyle/>
          <a:p>
            <a:r>
              <a:rPr lang="en-US" dirty="0" smtClean="0"/>
              <a:t>States pay standard Medicaid match</a:t>
            </a:r>
          </a:p>
          <a:p>
            <a:r>
              <a:rPr lang="en-US" dirty="0" smtClean="0"/>
              <a:t>Increased enrollment, with or without Medicaid expansion</a:t>
            </a:r>
          </a:p>
          <a:p>
            <a:pPr lvl="1"/>
            <a:r>
              <a:rPr lang="en-US" dirty="0" smtClean="0"/>
              <a:t>Individual mandate</a:t>
            </a:r>
          </a:p>
          <a:p>
            <a:pPr lvl="1"/>
            <a:r>
              <a:rPr lang="en-US" dirty="0" smtClean="0"/>
              <a:t>New subsidies and enrollment venues in the health insurance exchange (HIX)</a:t>
            </a:r>
          </a:p>
          <a:p>
            <a:r>
              <a:rPr lang="en-US" dirty="0" smtClean="0"/>
              <a:t>A Medicaid expansion probably causes an additional increase</a:t>
            </a:r>
          </a:p>
          <a:p>
            <a:pPr lvl="1"/>
            <a:r>
              <a:rPr lang="en-US" dirty="0" smtClean="0"/>
              <a:t>Average cost of currently eligible but not enrolled  &lt; average cost of people who enrolled</a:t>
            </a:r>
            <a:endParaRPr lang="en-US" dirty="0"/>
          </a:p>
        </p:txBody>
      </p:sp>
      <p:sp>
        <p:nvSpPr>
          <p:cNvPr id="4" name="Slide Number Placeholder 3"/>
          <p:cNvSpPr>
            <a:spLocks noGrp="1"/>
          </p:cNvSpPr>
          <p:nvPr>
            <p:ph type="sldNum" sz="quarter" idx="12"/>
          </p:nvPr>
        </p:nvSpPr>
        <p:spPr/>
        <p:txBody>
          <a:bodyPr/>
          <a:lstStyle/>
          <a:p>
            <a:fld id="{0E9DED5A-522B-4273-A7CB-B75915FA648C}" type="slidenum">
              <a:rPr lang="en-US" smtClean="0"/>
              <a:pPr/>
              <a:t>7</a:t>
            </a:fld>
            <a:endParaRPr lang="en-US"/>
          </a:p>
        </p:txBody>
      </p:sp>
    </p:spTree>
    <p:extLst>
      <p:ext uri="{BB962C8B-B14F-4D97-AF65-F5344CB8AC3E}">
        <p14:creationId xmlns:p14="http://schemas.microsoft.com/office/powerpoint/2010/main" xmlns="" val="396140830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State Savings</a:t>
            </a:r>
            <a:endParaRPr lang="en-US" dirty="0"/>
          </a:p>
        </p:txBody>
      </p:sp>
      <p:sp>
        <p:nvSpPr>
          <p:cNvPr id="8" name="Text Placeholder 7"/>
          <p:cNvSpPr>
            <a:spLocks noGrp="1"/>
          </p:cNvSpPr>
          <p:nvPr>
            <p:ph type="body" idx="1"/>
          </p:nvPr>
        </p:nvSpPr>
        <p:spPr/>
        <p:txBody>
          <a:bodyPr/>
          <a:lstStyle/>
          <a:p>
            <a:r>
              <a:rPr lang="en-US" dirty="0" smtClean="0"/>
              <a:t>II.</a:t>
            </a:r>
            <a:endParaRPr lang="en-US" dirty="0"/>
          </a:p>
        </p:txBody>
      </p:sp>
      <p:sp>
        <p:nvSpPr>
          <p:cNvPr id="4" name="Slide Number Placeholder 3"/>
          <p:cNvSpPr>
            <a:spLocks noGrp="1"/>
          </p:cNvSpPr>
          <p:nvPr>
            <p:ph type="sldNum" sz="quarter" idx="12"/>
          </p:nvPr>
        </p:nvSpPr>
        <p:spPr/>
        <p:txBody>
          <a:bodyPr/>
          <a:lstStyle/>
          <a:p>
            <a:fld id="{0E9DED5A-522B-4273-A7CB-B75915FA648C}" type="slidenum">
              <a:rPr lang="en-US" smtClean="0"/>
              <a:pPr/>
              <a:t>8</a:t>
            </a:fld>
            <a:endParaRPr lang="en-US"/>
          </a:p>
        </p:txBody>
      </p:sp>
    </p:spTree>
    <p:extLst>
      <p:ext uri="{BB962C8B-B14F-4D97-AF65-F5344CB8AC3E}">
        <p14:creationId xmlns:p14="http://schemas.microsoft.com/office/powerpoint/2010/main" xmlns="" val="11179278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Higher FMAP for current populations</a:t>
            </a:r>
            <a:endParaRPr lang="en-US" dirty="0"/>
          </a:p>
        </p:txBody>
      </p:sp>
      <p:sp>
        <p:nvSpPr>
          <p:cNvPr id="6" name="Content Placeholder 5"/>
          <p:cNvSpPr>
            <a:spLocks noGrp="1"/>
          </p:cNvSpPr>
          <p:nvPr>
            <p:ph idx="1"/>
          </p:nvPr>
        </p:nvSpPr>
        <p:spPr>
          <a:xfrm>
            <a:off x="457200" y="1219200"/>
            <a:ext cx="8229600" cy="5029200"/>
          </a:xfrm>
        </p:spPr>
        <p:txBody>
          <a:bodyPr>
            <a:normAutofit fontScale="85000" lnSpcReduction="10000"/>
          </a:bodyPr>
          <a:lstStyle/>
          <a:p>
            <a:r>
              <a:rPr lang="en-US" dirty="0" smtClean="0"/>
              <a:t>General principle #1: “newly eligible” FMAP available for adults who qualified for &lt; full Medicaid under 2010 state law</a:t>
            </a:r>
          </a:p>
          <a:p>
            <a:r>
              <a:rPr lang="en-US" dirty="0" smtClean="0"/>
              <a:t>General principle #2: Newly eligible adult coverage will be the default for many enrollees</a:t>
            </a:r>
          </a:p>
          <a:p>
            <a:pPr lvl="1"/>
            <a:r>
              <a:rPr lang="en-US" dirty="0" smtClean="0"/>
              <a:t>Beneficiaries can transfer to a more favorable category</a:t>
            </a:r>
          </a:p>
          <a:p>
            <a:r>
              <a:rPr lang="en-US" dirty="0" smtClean="0"/>
              <a:t>Examples</a:t>
            </a:r>
          </a:p>
          <a:p>
            <a:pPr lvl="1"/>
            <a:r>
              <a:rPr lang="en-US" dirty="0" smtClean="0"/>
              <a:t>1115 waivers providing limited benefits</a:t>
            </a:r>
          </a:p>
          <a:p>
            <a:pPr lvl="1"/>
            <a:r>
              <a:rPr lang="en-US" dirty="0" smtClean="0"/>
              <a:t>Medically needy spend-down</a:t>
            </a:r>
          </a:p>
          <a:p>
            <a:pPr lvl="1"/>
            <a:r>
              <a:rPr lang="en-US" dirty="0" smtClean="0"/>
              <a:t>“Special programs” – breast/cervical cancer, family planning waivers, etc. </a:t>
            </a:r>
          </a:p>
          <a:p>
            <a:pPr lvl="1"/>
            <a:r>
              <a:rPr lang="en-US" dirty="0" smtClean="0"/>
              <a:t>Maternity care</a:t>
            </a:r>
            <a:endParaRPr lang="en-US" dirty="0"/>
          </a:p>
        </p:txBody>
      </p:sp>
      <p:sp>
        <p:nvSpPr>
          <p:cNvPr id="4" name="Slide Number Placeholder 3"/>
          <p:cNvSpPr>
            <a:spLocks noGrp="1"/>
          </p:cNvSpPr>
          <p:nvPr>
            <p:ph type="sldNum" sz="quarter" idx="12"/>
          </p:nvPr>
        </p:nvSpPr>
        <p:spPr/>
        <p:txBody>
          <a:bodyPr/>
          <a:lstStyle/>
          <a:p>
            <a:fld id="{0E9DED5A-522B-4273-A7CB-B75915FA648C}" type="slidenum">
              <a:rPr lang="en-US" smtClean="0"/>
              <a:pPr/>
              <a:t>9</a:t>
            </a:fld>
            <a:endParaRPr lang="en-US"/>
          </a:p>
        </p:txBody>
      </p:sp>
    </p:spTree>
    <p:extLst>
      <p:ext uri="{BB962C8B-B14F-4D97-AF65-F5344CB8AC3E}">
        <p14:creationId xmlns:p14="http://schemas.microsoft.com/office/powerpoint/2010/main" xmlns="" val="10240766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8767</TotalTime>
  <Words>927</Words>
  <Application>Microsoft Office PowerPoint</Application>
  <PresentationFormat>On-screen Show (4:3)</PresentationFormat>
  <Paragraphs>149</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0" baseType="lpstr">
      <vt:lpstr>Office Theme</vt:lpstr>
      <vt:lpstr>Photo Editor Photo</vt:lpstr>
      <vt:lpstr>Clip</vt:lpstr>
      <vt:lpstr>The ACA’s Medicaid expansion: Fiscal bane or boon to states?</vt:lpstr>
      <vt:lpstr>Outline of Presentation</vt:lpstr>
      <vt:lpstr>Preliminary thoughts</vt:lpstr>
      <vt:lpstr>State Costs</vt:lpstr>
      <vt:lpstr>Newly eligible adults</vt:lpstr>
      <vt:lpstr>Benefits for newly eligible adults</vt:lpstr>
      <vt:lpstr>Currently eligible adults</vt:lpstr>
      <vt:lpstr>State Savings</vt:lpstr>
      <vt:lpstr>Higher FMAP for current populations</vt:lpstr>
      <vt:lpstr>Higher FMAP, continued</vt:lpstr>
      <vt:lpstr>Higher FMAP: people with disabilities</vt:lpstr>
      <vt:lpstr>Reduced non-Medicaid spending on health care for the poor uninsured</vt:lpstr>
      <vt:lpstr>administration</vt:lpstr>
      <vt:lpstr>Costs and savings</vt:lpstr>
      <vt:lpstr>REVENUE</vt:lpstr>
      <vt:lpstr>Impact of Medicaid expansion</vt:lpstr>
      <vt:lpstr>Conclusion</vt:lpstr>
    </vt:vector>
  </TitlesOfParts>
  <Company>The Urban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Laurie</dc:creator>
  <cp:lastModifiedBy>Yih-Jen</cp:lastModifiedBy>
  <cp:revision>1098</cp:revision>
  <dcterms:created xsi:type="dcterms:W3CDTF">2011-06-08T21:46:32Z</dcterms:created>
  <dcterms:modified xsi:type="dcterms:W3CDTF">2013-09-10T18:05:35Z</dcterms:modified>
</cp:coreProperties>
</file>