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660" r:id="rId5"/>
  </p:sldMasterIdLst>
  <p:notesMasterIdLst>
    <p:notesMasterId r:id="rId28"/>
  </p:notesMasterIdLst>
  <p:handoutMasterIdLst>
    <p:handoutMasterId r:id="rId29"/>
  </p:handoutMasterIdLst>
  <p:sldIdLst>
    <p:sldId id="293" r:id="rId6"/>
    <p:sldId id="294" r:id="rId7"/>
    <p:sldId id="263" r:id="rId8"/>
    <p:sldId id="266" r:id="rId9"/>
    <p:sldId id="267" r:id="rId10"/>
    <p:sldId id="282" r:id="rId11"/>
    <p:sldId id="279" r:id="rId12"/>
    <p:sldId id="284" r:id="rId13"/>
    <p:sldId id="281" r:id="rId14"/>
    <p:sldId id="286" r:id="rId15"/>
    <p:sldId id="283" r:id="rId16"/>
    <p:sldId id="285" r:id="rId17"/>
    <p:sldId id="291" r:id="rId18"/>
    <p:sldId id="271" r:id="rId19"/>
    <p:sldId id="287" r:id="rId20"/>
    <p:sldId id="288" r:id="rId21"/>
    <p:sldId id="278" r:id="rId22"/>
    <p:sldId id="275" r:id="rId23"/>
    <p:sldId id="290" r:id="rId24"/>
    <p:sldId id="289" r:id="rId25"/>
    <p:sldId id="272" r:id="rId26"/>
    <p:sldId id="292" r:id="rId2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0" autoAdjust="0"/>
    <p:restoredTop sz="94660"/>
  </p:normalViewPr>
  <p:slideViewPr>
    <p:cSldViewPr snapToGrid="0" snapToObjects="1">
      <p:cViewPr>
        <p:scale>
          <a:sx n="60" d="100"/>
          <a:sy n="60" d="100"/>
        </p:scale>
        <p:origin x="-636" y="-78"/>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4657"/>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970673" y="0"/>
            <a:ext cx="3038155" cy="464657"/>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A3D7EE73-BDF4-4D3E-8209-63E8BF11043A}" type="datetime1">
              <a:rPr lang="en-US"/>
              <a:pPr>
                <a:defRPr/>
              </a:pPr>
              <a:t>9/6/2013</a:t>
            </a:fld>
            <a:endParaRPr lang="en-US" dirty="0"/>
          </a:p>
        </p:txBody>
      </p:sp>
      <p:sp>
        <p:nvSpPr>
          <p:cNvPr id="4" name="Footer Placeholder 3"/>
          <p:cNvSpPr>
            <a:spLocks noGrp="1"/>
          </p:cNvSpPr>
          <p:nvPr>
            <p:ph type="ftr" sz="quarter" idx="2"/>
          </p:nvPr>
        </p:nvSpPr>
        <p:spPr>
          <a:xfrm>
            <a:off x="0" y="8830113"/>
            <a:ext cx="3038155" cy="464657"/>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3970673" y="8830113"/>
            <a:ext cx="3038155" cy="464657"/>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6F19F1B8-3F3E-4A01-B078-8B0B0634B33C}" type="slidenum">
              <a:rPr lang="en-US"/>
              <a:pPr>
                <a:defRPr/>
              </a:pPr>
              <a:t>‹#›</a:t>
            </a:fld>
            <a:endParaRPr lang="en-US" dirty="0"/>
          </a:p>
        </p:txBody>
      </p:sp>
    </p:spTree>
    <p:extLst>
      <p:ext uri="{BB962C8B-B14F-4D97-AF65-F5344CB8AC3E}">
        <p14:creationId xmlns:p14="http://schemas.microsoft.com/office/powerpoint/2010/main" xmlns="" val="130783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4657"/>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673" y="0"/>
            <a:ext cx="3038155" cy="464657"/>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8CB5017-B064-4D96-931F-BA1ECB6EE1EF}" type="datetime1">
              <a:rPr lang="en-US"/>
              <a:pPr>
                <a:defRPr/>
              </a:pPr>
              <a:t>9/6/2013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355" y="4416688"/>
            <a:ext cx="5607691" cy="418354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113"/>
            <a:ext cx="3038155" cy="464657"/>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673" y="8830113"/>
            <a:ext cx="3038155" cy="464657"/>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17D8530-9515-472C-8709-28F0C7C31423}" type="slidenum">
              <a:rPr lang="en-US"/>
              <a:pPr>
                <a:defRPr/>
              </a:pPr>
              <a:t>‹#›</a:t>
            </a:fld>
            <a:endParaRPr lang="en-US" dirty="0"/>
          </a:p>
        </p:txBody>
      </p:sp>
    </p:spTree>
    <p:extLst>
      <p:ext uri="{BB962C8B-B14F-4D97-AF65-F5344CB8AC3E}">
        <p14:creationId xmlns:p14="http://schemas.microsoft.com/office/powerpoint/2010/main" xmlns="" val="87114019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074377-4098-4E36-BCC2-B252F8B177B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Medicaid expansion “accomplishes a shift in kind, not merely degree. The original program was designed to cover medical services for four particular categories of the needy: the disabled, the blind, the elderly, and needy families with dependent children. Under the Affordable Care Act, Medicaid is transformed into a program to meet the health care needs of the entire nonelderly population with income below 133 percent of the poverty level. It is no longer a program to care for the neediest among us, but rather an element of a comprehensive national plan to provide universal health insurance coverage.” Majority, pp. 53-54. </a:t>
            </a:r>
          </a:p>
          <a:p>
            <a:r>
              <a:rPr lang="en-US" sz="1200" dirty="0" smtClean="0"/>
              <a:t>However, “nothing in our opinion precludes Congress from offering funds under the Affordable Care Act to expand the availability of health care, and requiring that States accepting such funds comply with the conditions on their use</a:t>
            </a:r>
            <a:r>
              <a:rPr lang="en-US" sz="1200" b="1" dirty="0" smtClean="0"/>
              <a:t>. What Congress is not free to do is to penalize States that choose not to participate in that new program by taking away their existing Medicaid funding</a:t>
            </a:r>
            <a:r>
              <a:rPr lang="en-US" sz="1200" dirty="0" smtClean="0"/>
              <a:t>.” Majority, pp. 55.</a:t>
            </a:r>
          </a:p>
          <a:p>
            <a:endParaRPr lang="en-US" dirty="0"/>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Medicaid expansion “accomplishes a shift in kind, not merely degree. The original program was designed to cover medical services for four particular categories of the needy: the disabled, the blind, the elderly, and needy families with dependent children. Under the Affordable Care Act, Medicaid is transformed into a program to meet the health care needs of the entire nonelderly population with income below 133 percent of the poverty level. It is no longer a program to care for the neediest among us, but rather an element of a comprehensive national plan to provide universal health insurance coverage.” Majority, pp. 53-54. </a:t>
            </a:r>
          </a:p>
          <a:p>
            <a:r>
              <a:rPr lang="en-US" sz="1200" dirty="0" smtClean="0"/>
              <a:t>However, “nothing in our opinion precludes Congress from offering funds under the Affordable Care Act to expand the availability of health care, and requiring that States accepting such funds comply with the conditions on their use</a:t>
            </a:r>
            <a:r>
              <a:rPr lang="en-US" sz="1200" b="1" dirty="0" smtClean="0"/>
              <a:t>. What Congress is not free to do is to penalize States that choose not to participate in that new program by taking away their existing Medicaid funding</a:t>
            </a:r>
            <a:r>
              <a:rPr lang="en-US" sz="1200" dirty="0" smtClean="0"/>
              <a:t>.” Majority, pp. 55.</a:t>
            </a:r>
            <a:endParaRPr lang="en-US" sz="1200" smtClean="0"/>
          </a:p>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5: most hours set aside by Supreme Court for oral argument in a single case since 1970 (Death Penalty Cases of 1976)</a:t>
            </a:r>
          </a:p>
          <a:p>
            <a:endParaRPr lang="en-US" smtClean="0"/>
          </a:p>
        </p:txBody>
      </p:sp>
      <p:sp>
        <p:nvSpPr>
          <p:cNvPr id="4" name="Slide Number Placeholder 3"/>
          <p:cNvSpPr>
            <a:spLocks noGrp="1"/>
          </p:cNvSpPr>
          <p:nvPr>
            <p:ph type="sldNum" sz="quarter" idx="5"/>
          </p:nvPr>
        </p:nvSpPr>
        <p:spPr/>
        <p:txBody>
          <a:bodyPr/>
          <a:lstStyle/>
          <a:p>
            <a:pPr>
              <a:defRPr/>
            </a:pPr>
            <a:fld id="{614F44FA-EFBA-4E49-AADC-CAB9DF41923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AF66270-7853-48E9-A755-29BA84B813A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17D8530-9515-472C-8709-28F0C7C3142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healthlaw.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healthlaw.or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1"/>
            </a:gs>
            <a:gs pos="15000">
              <a:schemeClr val="accent1">
                <a:lumMod val="20000"/>
                <a:lumOff val="80000"/>
              </a:schemeClr>
            </a:gs>
            <a:gs pos="100000">
              <a:schemeClr val="accent1"/>
            </a:gs>
            <a:gs pos="85000">
              <a:schemeClr val="accent1">
                <a:lumMod val="20000"/>
                <a:lumOff val="80000"/>
              </a:schemeClr>
            </a:gs>
            <a:gs pos="35000">
              <a:schemeClr val="bg1"/>
            </a:gs>
            <a:gs pos="65000">
              <a:schemeClr val="bg1"/>
            </a:gs>
          </a:gsLst>
          <a:lin ang="16200000" scaled="0"/>
          <a:tileRect/>
        </a:gradFill>
        <a:effectLst/>
      </p:bgPr>
    </p:bg>
    <p:spTree>
      <p:nvGrpSpPr>
        <p:cNvPr id="1" name=""/>
        <p:cNvGrpSpPr/>
        <p:nvPr/>
      </p:nvGrpSpPr>
      <p:grpSpPr>
        <a:xfrm>
          <a:off x="0" y="0"/>
          <a:ext cx="0" cy="0"/>
          <a:chOff x="0" y="0"/>
          <a:chExt cx="0" cy="0"/>
        </a:xfrm>
      </p:grpSpPr>
      <p:pic>
        <p:nvPicPr>
          <p:cNvPr id="4" name="Picture 6" descr="NHeLPhigherreslogo.png"/>
          <p:cNvPicPr>
            <a:picLocks noChangeAspect="1"/>
          </p:cNvPicPr>
          <p:nvPr userDrawn="1"/>
        </p:nvPicPr>
        <p:blipFill>
          <a:blip r:embed="rId2"/>
          <a:srcRect/>
          <a:stretch>
            <a:fillRect/>
          </a:stretch>
        </p:blipFill>
        <p:spPr bwMode="auto">
          <a:xfrm>
            <a:off x="2743200" y="1263650"/>
            <a:ext cx="3657600" cy="1382713"/>
          </a:xfrm>
          <a:prstGeom prst="rect">
            <a:avLst/>
          </a:prstGeom>
          <a:noFill/>
          <a:ln w="9525">
            <a:noFill/>
            <a:miter lim="800000"/>
            <a:headEnd/>
            <a:tailEnd/>
          </a:ln>
        </p:spPr>
      </p:pic>
      <p:sp>
        <p:nvSpPr>
          <p:cNvPr id="5" name="Subtitle 2"/>
          <p:cNvSpPr txBox="1">
            <a:spLocks/>
          </p:cNvSpPr>
          <p:nvPr userDrawn="1"/>
        </p:nvSpPr>
        <p:spPr>
          <a:xfrm>
            <a:off x="1371600" y="5346700"/>
            <a:ext cx="6400800" cy="504825"/>
          </a:xfrm>
          <a:prstGeom prst="rect">
            <a:avLst/>
          </a:prstGeom>
        </p:spPr>
        <p:txBody>
          <a:bodyPr>
            <a:normAutofit/>
          </a:bodyPr>
          <a:lstStyle>
            <a:lvl1pPr marL="0" indent="0" algn="ctr" defTabSz="457200" rtl="0" eaLnBrk="1" latinLnBrk="0" hangingPunct="1">
              <a:spcBef>
                <a:spcPct val="20000"/>
              </a:spcBef>
              <a:buClr>
                <a:schemeClr val="tx2"/>
              </a:buClr>
              <a:buFont typeface="Arial"/>
              <a:buNone/>
              <a:defRPr sz="2400" b="0" i="0" kern="1200">
                <a:solidFill>
                  <a:schemeClr val="accent1"/>
                </a:solidFill>
                <a:latin typeface="Arial Narrow Bold"/>
                <a:ea typeface="+mn-ea"/>
                <a:cs typeface="Arial Narrow Bold"/>
              </a:defRPr>
            </a:lvl1pPr>
            <a:lvl2pPr marL="457200" indent="0" algn="ctr" defTabSz="457200" rtl="0" eaLnBrk="1" latinLnBrk="0" hangingPunct="1">
              <a:spcBef>
                <a:spcPct val="20000"/>
              </a:spcBef>
              <a:buClr>
                <a:schemeClr val="accent2"/>
              </a:buClr>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bg1">
                  <a:lumMod val="50000"/>
                </a:schemeClr>
              </a:buClr>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bg1">
                  <a:lumMod val="75000"/>
                </a:schemeClr>
              </a:buClr>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800" dirty="0" smtClean="0">
                <a:solidFill>
                  <a:schemeClr val="bg1">
                    <a:lumMod val="65000"/>
                  </a:schemeClr>
                </a:solidFill>
                <a:latin typeface="+mn-lt"/>
              </a:rPr>
              <a:t>March 28, 2012</a:t>
            </a:r>
            <a:endParaRPr lang="en-US" sz="1800" dirty="0">
              <a:solidFill>
                <a:schemeClr val="bg1">
                  <a:lumMod val="65000"/>
                </a:schemeClr>
              </a:solidFill>
              <a:latin typeface="+mn-lt"/>
            </a:endParaRPr>
          </a:p>
        </p:txBody>
      </p:sp>
      <p:sp>
        <p:nvSpPr>
          <p:cNvPr id="2" name="Title 1"/>
          <p:cNvSpPr>
            <a:spLocks noGrp="1"/>
          </p:cNvSpPr>
          <p:nvPr>
            <p:ph type="ctrTitle"/>
          </p:nvPr>
        </p:nvSpPr>
        <p:spPr>
          <a:xfrm>
            <a:off x="685800" y="3116645"/>
            <a:ext cx="7772400" cy="1362744"/>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479389"/>
            <a:ext cx="6400800" cy="873578"/>
          </a:xfrm>
        </p:spPr>
        <p:txBody>
          <a:bodyPr>
            <a:normAutofit/>
          </a:bodyPr>
          <a:lstStyle>
            <a:lvl1pPr marL="0" indent="0" algn="ctr">
              <a:buNone/>
              <a:defRPr sz="2400" b="0" i="0">
                <a:solidFill>
                  <a:schemeClr val="accent1"/>
                </a:solidFill>
                <a:latin typeface="Arial Narrow Bold"/>
                <a:cs typeface="Arial Narrow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 descr="C:\Users\shelly.talcott\Desktop\APHA_logowords.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83158" y="5674884"/>
            <a:ext cx="1816608"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G:\Network Marketing\Marketing toolkit long term\logo files\network_1color_white_nobackground.pn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5188216" y="5610311"/>
            <a:ext cx="3706812" cy="1066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p:txBody>
          <a:bodyPr anchor="b"/>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marL="2114550" indent="-28575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0"/>
          </p:nvPr>
        </p:nvSpPr>
        <p:spPr>
          <a:xfrm>
            <a:off x="1995488" y="6386513"/>
            <a:ext cx="6032500" cy="365125"/>
          </a:xfrm>
        </p:spPr>
        <p:txBody>
          <a:bodyPr/>
          <a:lstStyle>
            <a:lvl1pPr>
              <a:defRPr dirty="0">
                <a:solidFill>
                  <a:schemeClr val="bg1">
                    <a:lumMod val="75000"/>
                  </a:schemeClr>
                </a:solidFill>
              </a:defRPr>
            </a:lvl1pPr>
          </a:lstStyle>
          <a:p>
            <a:pPr>
              <a:defRPr/>
            </a:pPr>
            <a:endParaRPr lang="en-US"/>
          </a:p>
        </p:txBody>
      </p:sp>
      <p:sp>
        <p:nvSpPr>
          <p:cNvPr id="6" name="Slide Number Placeholder 5"/>
          <p:cNvSpPr>
            <a:spLocks noGrp="1"/>
          </p:cNvSpPr>
          <p:nvPr>
            <p:ph type="sldNum" sz="quarter" idx="11"/>
          </p:nvPr>
        </p:nvSpPr>
        <p:spPr>
          <a:xfrm>
            <a:off x="8142288" y="6386513"/>
            <a:ext cx="544512" cy="365125"/>
          </a:xfrm>
        </p:spPr>
        <p:txBody>
          <a:bodyPr/>
          <a:lstStyle>
            <a:lvl1pPr>
              <a:defRPr b="1">
                <a:solidFill>
                  <a:schemeClr val="accent2"/>
                </a:solidFill>
              </a:defRPr>
            </a:lvl1pPr>
          </a:lstStyle>
          <a:p>
            <a:pPr>
              <a:defRPr/>
            </a:pPr>
            <a:fld id="{A264DDDF-6CA1-4611-8AA0-91FDBBB34F15}" type="slidenum">
              <a:rPr lang="en-US"/>
              <a:pPr>
                <a:defRPr/>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5pPr marL="2114550" indent="-28575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995488" y="6386513"/>
            <a:ext cx="6032500" cy="365125"/>
          </a:xfrm>
        </p:spPr>
        <p:txBody>
          <a:bodyPr/>
          <a:lstStyle>
            <a:lvl1pPr>
              <a:defRPr dirty="0">
                <a:solidFill>
                  <a:schemeClr val="bg1">
                    <a:lumMod val="75000"/>
                  </a:schemeClr>
                </a:solidFill>
              </a:defRPr>
            </a:lvl1pPr>
          </a:lstStyle>
          <a:p>
            <a:pPr>
              <a:defRPr/>
            </a:pPr>
            <a:endParaRPr lang="en-US"/>
          </a:p>
        </p:txBody>
      </p:sp>
      <p:sp>
        <p:nvSpPr>
          <p:cNvPr id="6" name="Slide Number Placeholder 5"/>
          <p:cNvSpPr>
            <a:spLocks noGrp="1"/>
          </p:cNvSpPr>
          <p:nvPr>
            <p:ph type="sldNum" sz="quarter" idx="11"/>
          </p:nvPr>
        </p:nvSpPr>
        <p:spPr>
          <a:xfrm>
            <a:off x="8142288" y="6386513"/>
            <a:ext cx="544512" cy="365125"/>
          </a:xfrm>
        </p:spPr>
        <p:txBody>
          <a:bodyPr/>
          <a:lstStyle>
            <a:lvl1pPr>
              <a:defRPr b="1">
                <a:solidFill>
                  <a:schemeClr val="accent2"/>
                </a:solidFill>
              </a:defRPr>
            </a:lvl1pPr>
          </a:lstStyle>
          <a:p>
            <a:pPr>
              <a:defRPr/>
            </a:pPr>
            <a:fld id="{6A2ECDC4-5497-42B4-B56E-11EBE49D5CE5}" type="slidenum">
              <a:rPr lang="en-US"/>
              <a:pPr>
                <a:defRPr/>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flip="none" rotWithShape="1">
          <a:gsLst>
            <a:gs pos="0">
              <a:schemeClr val="accent1"/>
            </a:gs>
            <a:gs pos="15000">
              <a:schemeClr val="accent1">
                <a:lumMod val="20000"/>
                <a:lumOff val="80000"/>
              </a:schemeClr>
            </a:gs>
            <a:gs pos="100000">
              <a:schemeClr val="accent1"/>
            </a:gs>
            <a:gs pos="85000">
              <a:schemeClr val="accent1">
                <a:lumMod val="20000"/>
                <a:lumOff val="80000"/>
              </a:schemeClr>
            </a:gs>
            <a:gs pos="35000">
              <a:schemeClr val="bg1"/>
            </a:gs>
            <a:gs pos="65000">
              <a:schemeClr val="bg1"/>
            </a:gs>
          </a:gsLst>
          <a:lin ang="16200000" scaled="0"/>
          <a:tileRect/>
        </a:gra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36563" y="4038600"/>
          <a:ext cx="8232775" cy="1737292"/>
        </p:xfrm>
        <a:graphic>
          <a:graphicData uri="http://schemas.openxmlformats.org/drawingml/2006/table">
            <a:tbl>
              <a:tblPr firstRow="1" bandRow="1">
                <a:effectLst/>
                <a:tableStyleId>{5C22544A-7EE6-4342-B048-85BDC9FD1C3A}</a:tableStyleId>
              </a:tblPr>
              <a:tblGrid>
                <a:gridCol w="2574159"/>
                <a:gridCol w="2698899"/>
                <a:gridCol w="2959717"/>
              </a:tblGrid>
              <a:tr h="365626">
                <a:tc>
                  <a:txBody>
                    <a:bodyPr/>
                    <a:lstStyle/>
                    <a:p>
                      <a:r>
                        <a:rPr lang="en-US" sz="1800" b="0" i="0" dirty="0" smtClean="0">
                          <a:solidFill>
                            <a:schemeClr val="accent1"/>
                          </a:solidFill>
                          <a:latin typeface="Arial Narrow Bold"/>
                          <a:cs typeface="Arial Narrow Bold"/>
                        </a:rPr>
                        <a:t>Washington DC Office</a:t>
                      </a:r>
                      <a:endParaRPr lang="en-US" sz="1800" b="0" i="0" dirty="0">
                        <a:solidFill>
                          <a:schemeClr val="accent1"/>
                        </a:solidFill>
                        <a:latin typeface="Arial Narrow Bold"/>
                        <a:cs typeface="Arial Narrow Bold"/>
                      </a:endParaRPr>
                    </a:p>
                  </a:txBody>
                  <a:tcPr marL="91442" marR="91442" marT="45703" marB="4570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dirty="0" smtClean="0">
                          <a:solidFill>
                            <a:schemeClr val="accent1"/>
                          </a:solidFill>
                          <a:latin typeface="Arial Narrow Bold"/>
                          <a:cs typeface="Arial Narrow Bold"/>
                        </a:rPr>
                        <a:t>Los Angeles</a:t>
                      </a:r>
                      <a:r>
                        <a:rPr lang="en-US" sz="1800" b="0" i="0" baseline="0" dirty="0" smtClean="0">
                          <a:solidFill>
                            <a:schemeClr val="accent1"/>
                          </a:solidFill>
                          <a:latin typeface="Arial Narrow Bold"/>
                          <a:cs typeface="Arial Narrow Bold"/>
                        </a:rPr>
                        <a:t> </a:t>
                      </a:r>
                      <a:r>
                        <a:rPr lang="en-US" sz="1800" b="0" i="0" dirty="0" smtClean="0">
                          <a:solidFill>
                            <a:schemeClr val="accent1"/>
                          </a:solidFill>
                          <a:latin typeface="Arial Narrow Bold"/>
                          <a:cs typeface="Arial Narrow Bold"/>
                        </a:rPr>
                        <a:t>Office</a:t>
                      </a:r>
                    </a:p>
                  </a:txBody>
                  <a:tcPr marL="91442" marR="91442" marT="45703" marB="4570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i="0" dirty="0" smtClean="0">
                          <a:solidFill>
                            <a:schemeClr val="accent1"/>
                          </a:solidFill>
                          <a:latin typeface="Arial Narrow Bold"/>
                          <a:cs typeface="Arial Narrow Bold"/>
                        </a:rPr>
                        <a:t>North Carolina Office</a:t>
                      </a:r>
                      <a:endParaRPr lang="en-US" sz="1800" b="0" i="0" dirty="0">
                        <a:solidFill>
                          <a:schemeClr val="accent1"/>
                        </a:solidFill>
                        <a:latin typeface="Arial Narrow Bold"/>
                        <a:cs typeface="Arial Narrow Bold"/>
                      </a:endParaRPr>
                    </a:p>
                  </a:txBody>
                  <a:tcPr marL="91442" marR="91442" marT="45703" marB="45703">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71099">
                <a:tc>
                  <a:txBody>
                    <a:bodyPr/>
                    <a:lstStyle/>
                    <a:p>
                      <a:r>
                        <a:rPr lang="en-US" sz="1400" dirty="0" smtClean="0">
                          <a:solidFill>
                            <a:schemeClr val="tx1"/>
                          </a:solidFill>
                        </a:rPr>
                        <a:t>1444 I Street NW, Suite 1105</a:t>
                      </a:r>
                    </a:p>
                    <a:p>
                      <a:r>
                        <a:rPr lang="en-US" sz="1400" dirty="0" smtClean="0">
                          <a:solidFill>
                            <a:schemeClr val="tx1"/>
                          </a:solidFill>
                        </a:rPr>
                        <a:t>Washington, DC 20005</a:t>
                      </a:r>
                    </a:p>
                    <a:p>
                      <a:r>
                        <a:rPr lang="en-US" sz="1400" dirty="0" smtClean="0">
                          <a:solidFill>
                            <a:schemeClr val="tx1"/>
                          </a:solidFill>
                        </a:rPr>
                        <a:t>ph: (202) 289-7661</a:t>
                      </a:r>
                    </a:p>
                    <a:p>
                      <a:r>
                        <a:rPr lang="en-US" sz="1400" dirty="0" smtClean="0">
                          <a:solidFill>
                            <a:schemeClr val="tx1"/>
                          </a:solidFill>
                        </a:rPr>
                        <a:t>fx: (202) 289-7724</a:t>
                      </a:r>
                    </a:p>
                    <a:p>
                      <a:r>
                        <a:rPr lang="en-US" sz="1400" dirty="0" smtClean="0">
                          <a:solidFill>
                            <a:schemeClr val="tx1"/>
                          </a:solidFill>
                        </a:rPr>
                        <a:t>nhelpdc@healthlaw.org</a:t>
                      </a:r>
                      <a:endParaRPr lang="en-US" sz="1400" dirty="0">
                        <a:solidFill>
                          <a:schemeClr val="tx1"/>
                        </a:solidFill>
                      </a:endParaRPr>
                    </a:p>
                  </a:txBody>
                  <a:tcPr marL="91442" marR="91442" marT="45703" marB="4570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400" dirty="0" smtClean="0">
                          <a:solidFill>
                            <a:schemeClr val="tx1"/>
                          </a:solidFill>
                        </a:rPr>
                        <a:t>3701 Wilshire Blvd, Suite #750</a:t>
                      </a:r>
                    </a:p>
                    <a:p>
                      <a:r>
                        <a:rPr lang="en-US" sz="1400" dirty="0" smtClean="0">
                          <a:solidFill>
                            <a:schemeClr val="tx1"/>
                          </a:solidFill>
                        </a:rPr>
                        <a:t>Los Angeles, CA 90010</a:t>
                      </a:r>
                    </a:p>
                    <a:p>
                      <a:r>
                        <a:rPr lang="en-US" sz="1400" dirty="0" smtClean="0">
                          <a:solidFill>
                            <a:schemeClr val="tx1"/>
                          </a:solidFill>
                        </a:rPr>
                        <a:t>ph: (310) 204-6010</a:t>
                      </a:r>
                    </a:p>
                    <a:p>
                      <a:r>
                        <a:rPr lang="en-US" sz="1400" dirty="0" smtClean="0">
                          <a:solidFill>
                            <a:schemeClr val="tx1"/>
                          </a:solidFill>
                        </a:rPr>
                        <a:t>fx: (213) 368-0774</a:t>
                      </a:r>
                    </a:p>
                    <a:p>
                      <a:r>
                        <a:rPr lang="en-US" sz="1400" dirty="0" smtClean="0">
                          <a:solidFill>
                            <a:schemeClr val="tx1"/>
                          </a:solidFill>
                        </a:rPr>
                        <a:t>nhelp@healthlaw.org</a:t>
                      </a:r>
                      <a:endParaRPr lang="en-US" sz="1400" dirty="0">
                        <a:solidFill>
                          <a:schemeClr val="tx1"/>
                        </a:solidFill>
                      </a:endParaRPr>
                    </a:p>
                  </a:txBody>
                  <a:tcPr marL="91442" marR="91442" marT="45703" marB="4570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400" b="1" dirty="0" smtClean="0">
                          <a:solidFill>
                            <a:schemeClr val="tx1"/>
                          </a:solidFill>
                        </a:rPr>
                        <a:t>101 East Weaver Street, Ste. G-7</a:t>
                      </a:r>
                    </a:p>
                    <a:p>
                      <a:r>
                        <a:rPr lang="en-US" sz="1400" b="1" dirty="0" smtClean="0">
                          <a:solidFill>
                            <a:schemeClr val="tx1"/>
                          </a:solidFill>
                        </a:rPr>
                        <a:t>Carrboro, NC 27510</a:t>
                      </a:r>
                    </a:p>
                    <a:p>
                      <a:r>
                        <a:rPr lang="en-US" sz="1400" b="1" dirty="0" smtClean="0">
                          <a:solidFill>
                            <a:schemeClr val="tx1"/>
                          </a:solidFill>
                        </a:rPr>
                        <a:t>ph: (919) 968-6308</a:t>
                      </a:r>
                    </a:p>
                    <a:p>
                      <a:r>
                        <a:rPr lang="en-US" sz="1400" b="1" dirty="0" smtClean="0">
                          <a:solidFill>
                            <a:schemeClr val="tx1"/>
                          </a:solidFill>
                        </a:rPr>
                        <a:t>fx: (919) 968-8855</a:t>
                      </a:r>
                    </a:p>
                    <a:p>
                      <a:r>
                        <a:rPr lang="en-US" sz="1400" b="1" dirty="0" smtClean="0">
                          <a:solidFill>
                            <a:schemeClr val="tx1"/>
                          </a:solidFill>
                        </a:rPr>
                        <a:t>somers@healthlaw.org</a:t>
                      </a:r>
                    </a:p>
                    <a:p>
                      <a:r>
                        <a:rPr lang="en-US" sz="1400" b="1" dirty="0" smtClean="0">
                          <a:solidFill>
                            <a:schemeClr val="tx1"/>
                          </a:solidFill>
                        </a:rPr>
                        <a:t>perkins@healthlaw.org</a:t>
                      </a:r>
                      <a:endParaRPr lang="en-US" sz="1400" b="1" dirty="0">
                        <a:solidFill>
                          <a:schemeClr val="tx1"/>
                        </a:solidFill>
                      </a:endParaRPr>
                    </a:p>
                  </a:txBody>
                  <a:tcPr marL="91442" marR="91442" marT="45703" marB="45703">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pic>
        <p:nvPicPr>
          <p:cNvPr id="4" name="Picture 7" descr="NHeLPhigherreslogo.png"/>
          <p:cNvPicPr>
            <a:picLocks noChangeAspect="1"/>
          </p:cNvPicPr>
          <p:nvPr userDrawn="1"/>
        </p:nvPicPr>
        <p:blipFill>
          <a:blip r:embed="rId2"/>
          <a:srcRect/>
          <a:stretch>
            <a:fillRect/>
          </a:stretch>
        </p:blipFill>
        <p:spPr bwMode="auto">
          <a:xfrm>
            <a:off x="2743200" y="1263650"/>
            <a:ext cx="3657600" cy="1382713"/>
          </a:xfrm>
          <a:prstGeom prst="rect">
            <a:avLst/>
          </a:prstGeom>
          <a:noFill/>
          <a:ln w="9525">
            <a:noFill/>
            <a:miter lim="800000"/>
            <a:headEnd/>
            <a:tailEnd/>
          </a:ln>
        </p:spPr>
      </p:pic>
      <p:sp>
        <p:nvSpPr>
          <p:cNvPr id="5" name="Subtitle 2"/>
          <p:cNvSpPr txBox="1">
            <a:spLocks/>
          </p:cNvSpPr>
          <p:nvPr userDrawn="1"/>
        </p:nvSpPr>
        <p:spPr>
          <a:xfrm>
            <a:off x="1371600" y="5851525"/>
            <a:ext cx="6400800" cy="504825"/>
          </a:xfrm>
          <a:prstGeom prst="rect">
            <a:avLst/>
          </a:prstGeom>
        </p:spPr>
        <p:txBody>
          <a:bodyPr>
            <a:normAutofit/>
          </a:bodyPr>
          <a:lstStyle>
            <a:lvl1pPr marL="0" indent="0" algn="ctr" defTabSz="457200" rtl="0" eaLnBrk="1" latinLnBrk="0" hangingPunct="1">
              <a:spcBef>
                <a:spcPct val="20000"/>
              </a:spcBef>
              <a:buClr>
                <a:schemeClr val="tx2"/>
              </a:buClr>
              <a:buFont typeface="Arial"/>
              <a:buNone/>
              <a:defRPr sz="2400" b="0" i="0" kern="1200">
                <a:solidFill>
                  <a:schemeClr val="accent1"/>
                </a:solidFill>
                <a:latin typeface="Arial Narrow Bold"/>
                <a:ea typeface="+mn-ea"/>
                <a:cs typeface="Arial Narrow Bold"/>
              </a:defRPr>
            </a:lvl1pPr>
            <a:lvl2pPr marL="457200" indent="0" algn="ctr" defTabSz="457200" rtl="0" eaLnBrk="1" latinLnBrk="0" hangingPunct="1">
              <a:spcBef>
                <a:spcPct val="20000"/>
              </a:spcBef>
              <a:buClr>
                <a:schemeClr val="accent2"/>
              </a:buClr>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bg1">
                  <a:lumMod val="50000"/>
                </a:schemeClr>
              </a:buClr>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bg1">
                  <a:lumMod val="75000"/>
                </a:schemeClr>
              </a:buClr>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800" dirty="0" smtClean="0">
                <a:solidFill>
                  <a:srgbClr val="800000"/>
                </a:solidFill>
                <a:latin typeface="+mn-lt"/>
                <a:hlinkClick r:id="rId3"/>
              </a:rPr>
              <a:t>www.healthlaw.org</a:t>
            </a:r>
            <a:endParaRPr lang="en-US" sz="1800" dirty="0">
              <a:solidFill>
                <a:srgbClr val="800000"/>
              </a:solidFill>
              <a:latin typeface="+mn-lt"/>
            </a:endParaRPr>
          </a:p>
        </p:txBody>
      </p:sp>
      <p:sp>
        <p:nvSpPr>
          <p:cNvPr id="2" name="Title 1"/>
          <p:cNvSpPr>
            <a:spLocks noGrp="1"/>
          </p:cNvSpPr>
          <p:nvPr>
            <p:ph type="ctrTitle"/>
          </p:nvPr>
        </p:nvSpPr>
        <p:spPr>
          <a:xfrm>
            <a:off x="685800" y="3116645"/>
            <a:ext cx="7772400" cy="682330"/>
          </a:xfrm>
        </p:spPr>
        <p:txBody>
          <a:bodyPr/>
          <a:lstStyle>
            <a:lvl1pPr algn="ct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1"/>
            </a:gs>
            <a:gs pos="15000">
              <a:schemeClr val="accent1">
                <a:lumMod val="20000"/>
                <a:lumOff val="80000"/>
              </a:schemeClr>
            </a:gs>
            <a:gs pos="100000">
              <a:schemeClr val="accent1"/>
            </a:gs>
            <a:gs pos="85000">
              <a:schemeClr val="accent1">
                <a:lumMod val="20000"/>
                <a:lumOff val="80000"/>
              </a:schemeClr>
            </a:gs>
            <a:gs pos="35000">
              <a:schemeClr val="bg1"/>
            </a:gs>
            <a:gs pos="65000">
              <a:schemeClr val="bg1"/>
            </a:gs>
          </a:gsLst>
          <a:lin ang="16200000" scaled="0"/>
          <a:tileRect/>
        </a:gradFill>
        <a:effectLst/>
      </p:bgPr>
    </p:bg>
    <p:spTree>
      <p:nvGrpSpPr>
        <p:cNvPr id="1" name=""/>
        <p:cNvGrpSpPr/>
        <p:nvPr/>
      </p:nvGrpSpPr>
      <p:grpSpPr>
        <a:xfrm>
          <a:off x="0" y="0"/>
          <a:ext cx="0" cy="0"/>
          <a:chOff x="0" y="0"/>
          <a:chExt cx="0" cy="0"/>
        </a:xfrm>
      </p:grpSpPr>
      <p:pic>
        <p:nvPicPr>
          <p:cNvPr id="4" name="Picture 6" descr="NHeLPhigherreslogo.png"/>
          <p:cNvPicPr>
            <a:picLocks noChangeAspect="1"/>
          </p:cNvPicPr>
          <p:nvPr userDrawn="1"/>
        </p:nvPicPr>
        <p:blipFill>
          <a:blip r:embed="rId2"/>
          <a:srcRect/>
          <a:stretch>
            <a:fillRect/>
          </a:stretch>
        </p:blipFill>
        <p:spPr bwMode="auto">
          <a:xfrm>
            <a:off x="2743200" y="1263650"/>
            <a:ext cx="3657600" cy="1382713"/>
          </a:xfrm>
          <a:prstGeom prst="rect">
            <a:avLst/>
          </a:prstGeom>
          <a:noFill/>
          <a:ln w="9525">
            <a:noFill/>
            <a:miter lim="800000"/>
            <a:headEnd/>
            <a:tailEnd/>
          </a:ln>
        </p:spPr>
      </p:pic>
      <p:sp>
        <p:nvSpPr>
          <p:cNvPr id="2" name="Title 1"/>
          <p:cNvSpPr>
            <a:spLocks noGrp="1"/>
          </p:cNvSpPr>
          <p:nvPr>
            <p:ph type="ctrTitle"/>
          </p:nvPr>
        </p:nvSpPr>
        <p:spPr>
          <a:xfrm>
            <a:off x="685800" y="3116645"/>
            <a:ext cx="7772400" cy="1362744"/>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479389"/>
            <a:ext cx="6400800" cy="873578"/>
          </a:xfrm>
        </p:spPr>
        <p:txBody>
          <a:bodyPr>
            <a:normAutofit/>
          </a:bodyPr>
          <a:lstStyle>
            <a:lvl1pPr marL="0" indent="0" algn="ctr">
              <a:buNone/>
              <a:defRPr sz="2400" b="0" i="0">
                <a:solidFill>
                  <a:schemeClr val="accent1"/>
                </a:solidFill>
                <a:latin typeface="Arial Narrow Bold"/>
                <a:cs typeface="Arial Narrow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lvl5pPr marL="2114550" indent="-28575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0"/>
          </p:nvPr>
        </p:nvSpPr>
        <p:spPr>
          <a:xfrm>
            <a:off x="1995488" y="6386513"/>
            <a:ext cx="6032500" cy="365125"/>
          </a:xfrm>
        </p:spPr>
        <p:txBody>
          <a:bodyPr/>
          <a:lstStyle>
            <a:lvl1pPr fontAlgn="base">
              <a:spcBef>
                <a:spcPct val="0"/>
              </a:spcBef>
              <a:spcAft>
                <a:spcPct val="0"/>
              </a:spcAft>
              <a:defRPr smtClean="0">
                <a:solidFill>
                  <a:prstClr val="white">
                    <a:lumMod val="75000"/>
                  </a:prstClr>
                </a:solidFill>
                <a:latin typeface="Arial" charset="0"/>
              </a:defRPr>
            </a:lvl1pPr>
          </a:lstStyle>
          <a:p>
            <a:pPr>
              <a:defRPr/>
            </a:pPr>
            <a:r>
              <a:rPr lang="en-US"/>
              <a:t>Name of presentation goes in footer</a:t>
            </a:r>
          </a:p>
        </p:txBody>
      </p:sp>
      <p:sp>
        <p:nvSpPr>
          <p:cNvPr id="6" name="Slide Number Placeholder 5"/>
          <p:cNvSpPr>
            <a:spLocks noGrp="1"/>
          </p:cNvSpPr>
          <p:nvPr>
            <p:ph type="sldNum" sz="quarter" idx="11"/>
          </p:nvPr>
        </p:nvSpPr>
        <p:spPr>
          <a:xfrm>
            <a:off x="8142288" y="6386513"/>
            <a:ext cx="544512" cy="365125"/>
          </a:xfrm>
        </p:spPr>
        <p:txBody>
          <a:bodyPr/>
          <a:lstStyle>
            <a:lvl1pPr fontAlgn="base">
              <a:spcBef>
                <a:spcPct val="0"/>
              </a:spcBef>
              <a:spcAft>
                <a:spcPct val="0"/>
              </a:spcAft>
              <a:defRPr b="1" smtClean="0">
                <a:solidFill>
                  <a:srgbClr val="0090E0"/>
                </a:solidFill>
                <a:latin typeface="Arial" charset="0"/>
              </a:defRPr>
            </a:lvl1pPr>
          </a:lstStyle>
          <a:p>
            <a:pPr>
              <a:defRPr/>
            </a:pPr>
            <a:fld id="{F4BA7068-984F-4DD3-8C3C-CD59BC3ACEEF}" type="slidenum">
              <a:rPr lang="en-US"/>
              <a:pPr>
                <a:defRPr/>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a:xfrm>
            <a:off x="722313" y="304482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406900"/>
            <a:ext cx="7772400" cy="1500187"/>
          </a:xfrm>
        </p:spPr>
        <p:txBody>
          <a:bodyPr/>
          <a:lstStyle>
            <a:lvl1pPr marL="0" indent="0">
              <a:buNone/>
              <a:defRPr sz="2000" b="0" i="0">
                <a:solidFill>
                  <a:srgbClr val="67BAED"/>
                </a:solidFill>
                <a:latin typeface="Arial Narrow Bold"/>
                <a:cs typeface="Arial Narrow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1995488" y="6386513"/>
            <a:ext cx="6032500" cy="365125"/>
          </a:xfrm>
        </p:spPr>
        <p:txBody>
          <a:bodyPr/>
          <a:lstStyle>
            <a:lvl1pPr fontAlgn="base">
              <a:spcBef>
                <a:spcPct val="0"/>
              </a:spcBef>
              <a:spcAft>
                <a:spcPct val="0"/>
              </a:spcAft>
              <a:defRPr smtClean="0">
                <a:solidFill>
                  <a:prstClr val="white">
                    <a:lumMod val="75000"/>
                  </a:prstClr>
                </a:solidFill>
                <a:latin typeface="Arial" charset="0"/>
              </a:defRPr>
            </a:lvl1pPr>
          </a:lstStyle>
          <a:p>
            <a:pPr>
              <a:defRPr/>
            </a:pPr>
            <a:r>
              <a:rPr lang="en-US"/>
              <a:t>Name of presentation goes in footer</a:t>
            </a:r>
          </a:p>
        </p:txBody>
      </p:sp>
      <p:sp>
        <p:nvSpPr>
          <p:cNvPr id="7" name="Slide Number Placeholder 5"/>
          <p:cNvSpPr>
            <a:spLocks noGrp="1"/>
          </p:cNvSpPr>
          <p:nvPr>
            <p:ph type="sldNum" sz="quarter" idx="11"/>
          </p:nvPr>
        </p:nvSpPr>
        <p:spPr>
          <a:xfrm>
            <a:off x="8142288" y="6386513"/>
            <a:ext cx="544512" cy="365125"/>
          </a:xfrm>
        </p:spPr>
        <p:txBody>
          <a:bodyPr/>
          <a:lstStyle>
            <a:lvl1pPr fontAlgn="base">
              <a:spcBef>
                <a:spcPct val="0"/>
              </a:spcBef>
              <a:spcAft>
                <a:spcPct val="0"/>
              </a:spcAft>
              <a:defRPr b="1" smtClean="0">
                <a:solidFill>
                  <a:srgbClr val="0090E0"/>
                </a:solidFill>
                <a:latin typeface="Arial" charset="0"/>
              </a:defRPr>
            </a:lvl1pPr>
          </a:lstStyle>
          <a:p>
            <a:pPr>
              <a:defRPr/>
            </a:pPr>
            <a:fld id="{4A804167-4845-43D3-97E2-44C282663DB7}" type="slidenum">
              <a:rPr lang="en-US"/>
              <a:pPr>
                <a:defRPr/>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p:txBody>
          <a:bodyPr anchor="b"/>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Autofit/>
          </a:bodyPr>
          <a:lstStyle>
            <a:lvl1pPr marL="0" indent="0">
              <a:buNone/>
              <a:defRPr sz="2000" b="0" i="0">
                <a:solidFill>
                  <a:srgbClr val="67BAED"/>
                </a:solidFill>
                <a:latin typeface="Arial Narrow Bold"/>
                <a:cs typeface="Arial Narrow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Autofit/>
          </a:bodyPr>
          <a:lstStyle>
            <a:lvl1pPr marL="0" indent="0">
              <a:buNone/>
              <a:defRPr sz="2000" b="0" i="0">
                <a:solidFill>
                  <a:srgbClr val="67BAED"/>
                </a:solidFill>
                <a:latin typeface="Arial Narrow Bold"/>
                <a:cs typeface="Arial Narrow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1995488" y="6386513"/>
            <a:ext cx="6032500" cy="365125"/>
          </a:xfrm>
        </p:spPr>
        <p:txBody>
          <a:bodyPr/>
          <a:lstStyle>
            <a:lvl1pPr fontAlgn="base">
              <a:spcBef>
                <a:spcPct val="0"/>
              </a:spcBef>
              <a:spcAft>
                <a:spcPct val="0"/>
              </a:spcAft>
              <a:defRPr smtClean="0">
                <a:solidFill>
                  <a:prstClr val="white">
                    <a:lumMod val="75000"/>
                  </a:prstClr>
                </a:solidFill>
                <a:latin typeface="Arial" charset="0"/>
              </a:defRPr>
            </a:lvl1pPr>
          </a:lstStyle>
          <a:p>
            <a:pPr>
              <a:defRPr/>
            </a:pPr>
            <a:r>
              <a:rPr lang="en-US"/>
              <a:t>Name of presentation goes in footer</a:t>
            </a:r>
          </a:p>
        </p:txBody>
      </p:sp>
      <p:sp>
        <p:nvSpPr>
          <p:cNvPr id="9" name="Slide Number Placeholder 5"/>
          <p:cNvSpPr>
            <a:spLocks noGrp="1"/>
          </p:cNvSpPr>
          <p:nvPr>
            <p:ph type="sldNum" sz="quarter" idx="11"/>
          </p:nvPr>
        </p:nvSpPr>
        <p:spPr>
          <a:xfrm>
            <a:off x="8142288" y="6386513"/>
            <a:ext cx="544512" cy="365125"/>
          </a:xfrm>
        </p:spPr>
        <p:txBody>
          <a:bodyPr/>
          <a:lstStyle>
            <a:lvl1pPr fontAlgn="base">
              <a:spcBef>
                <a:spcPct val="0"/>
              </a:spcBef>
              <a:spcAft>
                <a:spcPct val="0"/>
              </a:spcAft>
              <a:defRPr b="1" smtClean="0">
                <a:solidFill>
                  <a:srgbClr val="0090E0"/>
                </a:solidFill>
                <a:latin typeface="Arial" charset="0"/>
              </a:defRPr>
            </a:lvl1pPr>
          </a:lstStyle>
          <a:p>
            <a:pPr>
              <a:defRPr/>
            </a:pPr>
            <a:fld id="{DE751648-0500-460D-A8E5-5549C3228E37}" type="slidenum">
              <a:rPr lang="en-US"/>
              <a:pPr>
                <a:defRPr/>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p:txBody>
          <a:bodyPr anchor="b"/>
          <a:lstStyle/>
          <a:p>
            <a:r>
              <a:rPr lang="en-US" smtClean="0"/>
              <a:t>Click to edit Master title style</a:t>
            </a:r>
            <a:endParaRPr lang="en-US"/>
          </a:p>
        </p:txBody>
      </p:sp>
      <p:sp>
        <p:nvSpPr>
          <p:cNvPr id="4" name="Footer Placeholder 4"/>
          <p:cNvSpPr>
            <a:spLocks noGrp="1"/>
          </p:cNvSpPr>
          <p:nvPr>
            <p:ph type="ftr" sz="quarter" idx="10"/>
          </p:nvPr>
        </p:nvSpPr>
        <p:spPr>
          <a:xfrm>
            <a:off x="1995488" y="6386513"/>
            <a:ext cx="6032500" cy="365125"/>
          </a:xfrm>
        </p:spPr>
        <p:txBody>
          <a:bodyPr/>
          <a:lstStyle>
            <a:lvl1pPr fontAlgn="base">
              <a:spcBef>
                <a:spcPct val="0"/>
              </a:spcBef>
              <a:spcAft>
                <a:spcPct val="0"/>
              </a:spcAft>
              <a:defRPr smtClean="0">
                <a:solidFill>
                  <a:prstClr val="white">
                    <a:lumMod val="75000"/>
                  </a:prstClr>
                </a:solidFill>
                <a:latin typeface="Arial" charset="0"/>
              </a:defRPr>
            </a:lvl1pPr>
          </a:lstStyle>
          <a:p>
            <a:pPr>
              <a:defRPr/>
            </a:pPr>
            <a:r>
              <a:rPr lang="en-US"/>
              <a:t>Name of presentation goes in footer</a:t>
            </a:r>
          </a:p>
        </p:txBody>
      </p:sp>
      <p:sp>
        <p:nvSpPr>
          <p:cNvPr id="5" name="Slide Number Placeholder 5"/>
          <p:cNvSpPr>
            <a:spLocks noGrp="1"/>
          </p:cNvSpPr>
          <p:nvPr>
            <p:ph type="sldNum" sz="quarter" idx="11"/>
          </p:nvPr>
        </p:nvSpPr>
        <p:spPr>
          <a:xfrm>
            <a:off x="8142288" y="6386513"/>
            <a:ext cx="544512" cy="365125"/>
          </a:xfrm>
        </p:spPr>
        <p:txBody>
          <a:bodyPr/>
          <a:lstStyle>
            <a:lvl1pPr fontAlgn="base">
              <a:spcBef>
                <a:spcPct val="0"/>
              </a:spcBef>
              <a:spcAft>
                <a:spcPct val="0"/>
              </a:spcAft>
              <a:defRPr b="1" smtClean="0">
                <a:solidFill>
                  <a:srgbClr val="0090E0"/>
                </a:solidFill>
                <a:latin typeface="Arial" charset="0"/>
              </a:defRPr>
            </a:lvl1pPr>
          </a:lstStyle>
          <a:p>
            <a:pPr>
              <a:defRPr/>
            </a:pPr>
            <a:fld id="{2EBC3483-FCE3-4402-B9F5-DEDF568169FE}" type="slidenum">
              <a:rPr lang="en-US"/>
              <a:pPr>
                <a:defRPr/>
              </a:pPr>
              <a:t>‹#›</a:t>
            </a:fld>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lvl5pPr marL="2114550" indent="-28575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0"/>
          </p:nvPr>
        </p:nvSpPr>
        <p:spPr>
          <a:xfrm>
            <a:off x="1995488" y="6386513"/>
            <a:ext cx="6032500" cy="365125"/>
          </a:xfrm>
        </p:spPr>
        <p:txBody>
          <a:bodyPr/>
          <a:lstStyle>
            <a:lvl1pPr>
              <a:defRPr dirty="0">
                <a:solidFill>
                  <a:schemeClr val="bg1">
                    <a:lumMod val="75000"/>
                  </a:schemeClr>
                </a:solidFill>
              </a:defRPr>
            </a:lvl1pPr>
          </a:lstStyle>
          <a:p>
            <a:pPr>
              <a:defRPr/>
            </a:pPr>
            <a:endParaRPr lang="en-US"/>
          </a:p>
        </p:txBody>
      </p:sp>
      <p:sp>
        <p:nvSpPr>
          <p:cNvPr id="6" name="Slide Number Placeholder 5"/>
          <p:cNvSpPr>
            <a:spLocks noGrp="1"/>
          </p:cNvSpPr>
          <p:nvPr>
            <p:ph type="sldNum" sz="quarter" idx="11"/>
          </p:nvPr>
        </p:nvSpPr>
        <p:spPr>
          <a:xfrm>
            <a:off x="8142288" y="6386513"/>
            <a:ext cx="544512" cy="365125"/>
          </a:xfrm>
        </p:spPr>
        <p:txBody>
          <a:bodyPr/>
          <a:lstStyle>
            <a:lvl1pPr>
              <a:defRPr b="1">
                <a:solidFill>
                  <a:schemeClr val="accent2"/>
                </a:solidFill>
              </a:defRPr>
            </a:lvl1pPr>
          </a:lstStyle>
          <a:p>
            <a:pPr>
              <a:defRPr/>
            </a:pPr>
            <a:fld id="{8E9CF4AB-3101-43ED-B930-7E8584900C32}" type="slidenum">
              <a:rPr lang="en-US"/>
              <a:pPr>
                <a:defRPr/>
              </a:pPr>
              <a:t>‹#›</a:t>
            </a:fld>
            <a:endParaRPr lang="en-US" dirty="0"/>
          </a:p>
        </p:txBody>
      </p:sp>
      <p:pic>
        <p:nvPicPr>
          <p:cNvPr id="1026" name="Picture 2" descr="C:\Users\shelly.talcott\Desktop\APHA_logowords.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590819" y="6036226"/>
            <a:ext cx="1544117" cy="7772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G:\Network Marketing\Marketing toolkit long term\logo files\network_fullcolor_rgb.jpg"/>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013800" y="6222671"/>
            <a:ext cx="2880360" cy="47731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norm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1995488" y="6386513"/>
            <a:ext cx="6032500" cy="365125"/>
          </a:xfrm>
        </p:spPr>
        <p:txBody>
          <a:bodyPr/>
          <a:lstStyle>
            <a:lvl1pPr fontAlgn="base">
              <a:spcBef>
                <a:spcPct val="0"/>
              </a:spcBef>
              <a:spcAft>
                <a:spcPct val="0"/>
              </a:spcAft>
              <a:defRPr smtClean="0">
                <a:solidFill>
                  <a:prstClr val="white">
                    <a:lumMod val="75000"/>
                  </a:prstClr>
                </a:solidFill>
                <a:latin typeface="Arial" charset="0"/>
              </a:defRPr>
            </a:lvl1pPr>
          </a:lstStyle>
          <a:p>
            <a:pPr>
              <a:defRPr/>
            </a:pPr>
            <a:r>
              <a:rPr lang="en-US"/>
              <a:t>Name of presentation goes in footer</a:t>
            </a:r>
          </a:p>
        </p:txBody>
      </p:sp>
      <p:sp>
        <p:nvSpPr>
          <p:cNvPr id="7" name="Slide Number Placeholder 5"/>
          <p:cNvSpPr>
            <a:spLocks noGrp="1"/>
          </p:cNvSpPr>
          <p:nvPr>
            <p:ph type="sldNum" sz="quarter" idx="11"/>
          </p:nvPr>
        </p:nvSpPr>
        <p:spPr>
          <a:xfrm>
            <a:off x="8142288" y="6386513"/>
            <a:ext cx="544512" cy="365125"/>
          </a:xfrm>
        </p:spPr>
        <p:txBody>
          <a:bodyPr/>
          <a:lstStyle>
            <a:lvl1pPr fontAlgn="base">
              <a:spcBef>
                <a:spcPct val="0"/>
              </a:spcBef>
              <a:spcAft>
                <a:spcPct val="0"/>
              </a:spcAft>
              <a:defRPr b="1" smtClean="0">
                <a:solidFill>
                  <a:srgbClr val="0090E0"/>
                </a:solidFill>
                <a:latin typeface="Arial" charset="0"/>
              </a:defRPr>
            </a:lvl1pPr>
          </a:lstStyle>
          <a:p>
            <a:pPr>
              <a:defRPr/>
            </a:pPr>
            <a:fld id="{63537DA1-1BFD-412D-87AF-B72692F084C4}" type="slidenum">
              <a:rPr lang="en-US"/>
              <a:pPr>
                <a:defRPr/>
              </a:pPr>
              <a:t>‹#›</a:t>
            </a:fld>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1995488" y="6386513"/>
            <a:ext cx="6032500" cy="365125"/>
          </a:xfrm>
        </p:spPr>
        <p:txBody>
          <a:bodyPr/>
          <a:lstStyle>
            <a:lvl1pPr fontAlgn="base">
              <a:spcBef>
                <a:spcPct val="0"/>
              </a:spcBef>
              <a:spcAft>
                <a:spcPct val="0"/>
              </a:spcAft>
              <a:defRPr smtClean="0">
                <a:solidFill>
                  <a:prstClr val="white">
                    <a:lumMod val="75000"/>
                  </a:prstClr>
                </a:solidFill>
                <a:latin typeface="Arial" charset="0"/>
              </a:defRPr>
            </a:lvl1pPr>
          </a:lstStyle>
          <a:p>
            <a:pPr>
              <a:defRPr/>
            </a:pPr>
            <a:r>
              <a:rPr lang="en-US"/>
              <a:t>Name of presentation goes in footer</a:t>
            </a:r>
          </a:p>
        </p:txBody>
      </p:sp>
      <p:sp>
        <p:nvSpPr>
          <p:cNvPr id="7" name="Slide Number Placeholder 5"/>
          <p:cNvSpPr>
            <a:spLocks noGrp="1"/>
          </p:cNvSpPr>
          <p:nvPr>
            <p:ph type="sldNum" sz="quarter" idx="11"/>
          </p:nvPr>
        </p:nvSpPr>
        <p:spPr>
          <a:xfrm>
            <a:off x="8142288" y="6386513"/>
            <a:ext cx="544512" cy="365125"/>
          </a:xfrm>
        </p:spPr>
        <p:txBody>
          <a:bodyPr/>
          <a:lstStyle>
            <a:lvl1pPr fontAlgn="base">
              <a:spcBef>
                <a:spcPct val="0"/>
              </a:spcBef>
              <a:spcAft>
                <a:spcPct val="0"/>
              </a:spcAft>
              <a:defRPr b="1" smtClean="0">
                <a:solidFill>
                  <a:srgbClr val="0090E0"/>
                </a:solidFill>
                <a:latin typeface="Arial" charset="0"/>
              </a:defRPr>
            </a:lvl1pPr>
          </a:lstStyle>
          <a:p>
            <a:pPr>
              <a:defRPr/>
            </a:pPr>
            <a:fld id="{70024661-9F14-4E39-A980-10ED0C06305A}" type="slidenum">
              <a:rPr lang="en-US"/>
              <a:pPr>
                <a:defRPr/>
              </a:pPr>
              <a:t>‹#›</a:t>
            </a:fld>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p:txBody>
          <a:bodyPr anchor="b"/>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marL="2114550" indent="-28575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0"/>
          </p:nvPr>
        </p:nvSpPr>
        <p:spPr>
          <a:xfrm>
            <a:off x="1995488" y="6386513"/>
            <a:ext cx="6032500" cy="365125"/>
          </a:xfrm>
        </p:spPr>
        <p:txBody>
          <a:bodyPr/>
          <a:lstStyle>
            <a:lvl1pPr fontAlgn="base">
              <a:spcBef>
                <a:spcPct val="0"/>
              </a:spcBef>
              <a:spcAft>
                <a:spcPct val="0"/>
              </a:spcAft>
              <a:defRPr smtClean="0">
                <a:solidFill>
                  <a:prstClr val="white">
                    <a:lumMod val="75000"/>
                  </a:prstClr>
                </a:solidFill>
                <a:latin typeface="Arial" charset="0"/>
              </a:defRPr>
            </a:lvl1pPr>
          </a:lstStyle>
          <a:p>
            <a:pPr>
              <a:defRPr/>
            </a:pPr>
            <a:r>
              <a:rPr lang="en-US"/>
              <a:t>Name of presentation goes in footer</a:t>
            </a:r>
          </a:p>
        </p:txBody>
      </p:sp>
      <p:sp>
        <p:nvSpPr>
          <p:cNvPr id="6" name="Slide Number Placeholder 5"/>
          <p:cNvSpPr>
            <a:spLocks noGrp="1"/>
          </p:cNvSpPr>
          <p:nvPr>
            <p:ph type="sldNum" sz="quarter" idx="11"/>
          </p:nvPr>
        </p:nvSpPr>
        <p:spPr>
          <a:xfrm>
            <a:off x="8142288" y="6386513"/>
            <a:ext cx="544512" cy="365125"/>
          </a:xfrm>
        </p:spPr>
        <p:txBody>
          <a:bodyPr/>
          <a:lstStyle>
            <a:lvl1pPr fontAlgn="base">
              <a:spcBef>
                <a:spcPct val="0"/>
              </a:spcBef>
              <a:spcAft>
                <a:spcPct val="0"/>
              </a:spcAft>
              <a:defRPr b="1" smtClean="0">
                <a:solidFill>
                  <a:srgbClr val="0090E0"/>
                </a:solidFill>
                <a:latin typeface="Arial" charset="0"/>
              </a:defRPr>
            </a:lvl1pPr>
          </a:lstStyle>
          <a:p>
            <a:pPr>
              <a:defRPr/>
            </a:pPr>
            <a:fld id="{F29E7A40-EDEC-4BB7-9154-74DED384AFE1}" type="slidenum">
              <a:rPr lang="en-US"/>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5pPr marL="2114550" indent="-28575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995488" y="6386513"/>
            <a:ext cx="6032500" cy="365125"/>
          </a:xfrm>
        </p:spPr>
        <p:txBody>
          <a:bodyPr/>
          <a:lstStyle>
            <a:lvl1pPr fontAlgn="base">
              <a:spcBef>
                <a:spcPct val="0"/>
              </a:spcBef>
              <a:spcAft>
                <a:spcPct val="0"/>
              </a:spcAft>
              <a:defRPr smtClean="0">
                <a:solidFill>
                  <a:prstClr val="white">
                    <a:lumMod val="75000"/>
                  </a:prstClr>
                </a:solidFill>
                <a:latin typeface="Arial" charset="0"/>
              </a:defRPr>
            </a:lvl1pPr>
          </a:lstStyle>
          <a:p>
            <a:pPr>
              <a:defRPr/>
            </a:pPr>
            <a:r>
              <a:rPr lang="en-US"/>
              <a:t>Name of presentation goes in footer</a:t>
            </a:r>
          </a:p>
        </p:txBody>
      </p:sp>
      <p:sp>
        <p:nvSpPr>
          <p:cNvPr id="6" name="Slide Number Placeholder 5"/>
          <p:cNvSpPr>
            <a:spLocks noGrp="1"/>
          </p:cNvSpPr>
          <p:nvPr>
            <p:ph type="sldNum" sz="quarter" idx="11"/>
          </p:nvPr>
        </p:nvSpPr>
        <p:spPr>
          <a:xfrm>
            <a:off x="8142288" y="6386513"/>
            <a:ext cx="544512" cy="365125"/>
          </a:xfrm>
        </p:spPr>
        <p:txBody>
          <a:bodyPr/>
          <a:lstStyle>
            <a:lvl1pPr fontAlgn="base">
              <a:spcBef>
                <a:spcPct val="0"/>
              </a:spcBef>
              <a:spcAft>
                <a:spcPct val="0"/>
              </a:spcAft>
              <a:defRPr b="1" smtClean="0">
                <a:solidFill>
                  <a:srgbClr val="0090E0"/>
                </a:solidFill>
                <a:latin typeface="Arial" charset="0"/>
              </a:defRPr>
            </a:lvl1pPr>
          </a:lstStyle>
          <a:p>
            <a:pPr>
              <a:defRPr/>
            </a:pPr>
            <a:fld id="{1A582C60-D1E3-479F-96D5-6CD0D48D3A07}" type="slidenum">
              <a:rPr lang="en-US"/>
              <a:pPr>
                <a:defRPr/>
              </a:pPr>
              <a:t>‹#›</a:t>
            </a:fld>
            <a:endParaRPr lang="en-U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flip="none" rotWithShape="1">
          <a:gsLst>
            <a:gs pos="0">
              <a:schemeClr val="accent1"/>
            </a:gs>
            <a:gs pos="15000">
              <a:schemeClr val="accent1">
                <a:lumMod val="20000"/>
                <a:lumOff val="80000"/>
              </a:schemeClr>
            </a:gs>
            <a:gs pos="100000">
              <a:schemeClr val="accent1"/>
            </a:gs>
            <a:gs pos="85000">
              <a:schemeClr val="accent1">
                <a:lumMod val="20000"/>
                <a:lumOff val="80000"/>
              </a:schemeClr>
            </a:gs>
            <a:gs pos="35000">
              <a:schemeClr val="bg1"/>
            </a:gs>
            <a:gs pos="65000">
              <a:schemeClr val="bg1"/>
            </a:gs>
          </a:gsLst>
          <a:lin ang="16200000" scaled="0"/>
          <a:tileRect/>
        </a:gra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36563" y="4038600"/>
          <a:ext cx="8232576" cy="1673474"/>
        </p:xfrm>
        <a:graphic>
          <a:graphicData uri="http://schemas.openxmlformats.org/drawingml/2006/table">
            <a:tbl>
              <a:tblPr firstRow="1" bandRow="1">
                <a:effectLst/>
                <a:tableStyleId>{5C22544A-7EE6-4342-B048-85BDC9FD1C3A}</a:tableStyleId>
              </a:tblPr>
              <a:tblGrid>
                <a:gridCol w="2574097"/>
                <a:gridCol w="2698834"/>
                <a:gridCol w="2959645"/>
              </a:tblGrid>
              <a:tr h="315374">
                <a:tc>
                  <a:txBody>
                    <a:bodyPr/>
                    <a:lstStyle/>
                    <a:p>
                      <a:r>
                        <a:rPr lang="en-US" b="0" i="0" dirty="0" smtClean="0">
                          <a:solidFill>
                            <a:schemeClr val="accent1"/>
                          </a:solidFill>
                          <a:latin typeface="Arial Narrow Bold"/>
                          <a:cs typeface="Arial Narrow Bold"/>
                        </a:rPr>
                        <a:t>Washington DC Office</a:t>
                      </a:r>
                      <a:endParaRPr lang="en-US" b="0" i="0" dirty="0">
                        <a:solidFill>
                          <a:schemeClr val="accent1"/>
                        </a:solidFill>
                        <a:latin typeface="Arial Narrow Bold"/>
                        <a:cs typeface="Arial Narrow 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accent1"/>
                          </a:solidFill>
                          <a:latin typeface="Arial Narrow Bold"/>
                          <a:cs typeface="Arial Narrow Bold"/>
                        </a:rPr>
                        <a:t>Los Angeles</a:t>
                      </a:r>
                      <a:r>
                        <a:rPr lang="en-US" b="0" i="0" baseline="0" dirty="0" smtClean="0">
                          <a:solidFill>
                            <a:schemeClr val="accent1"/>
                          </a:solidFill>
                          <a:latin typeface="Arial Narrow Bold"/>
                          <a:cs typeface="Arial Narrow Bold"/>
                        </a:rPr>
                        <a:t> </a:t>
                      </a:r>
                      <a:r>
                        <a:rPr lang="en-US" b="0" i="0" dirty="0" smtClean="0">
                          <a:solidFill>
                            <a:schemeClr val="accent1"/>
                          </a:solidFill>
                          <a:latin typeface="Arial Narrow Bold"/>
                          <a:cs typeface="Arial Narrow Bold"/>
                        </a:rPr>
                        <a:t>Office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b="0" i="0" dirty="0" smtClean="0">
                          <a:solidFill>
                            <a:schemeClr val="accent1"/>
                          </a:solidFill>
                          <a:latin typeface="Arial Narrow Bold"/>
                          <a:cs typeface="Arial Narrow Bold"/>
                        </a:rPr>
                        <a:t>North Carolina Office</a:t>
                      </a:r>
                      <a:endParaRPr lang="en-US" b="0" i="0" dirty="0">
                        <a:solidFill>
                          <a:schemeClr val="accent1"/>
                        </a:solidFill>
                        <a:latin typeface="Arial Narrow Bold"/>
                        <a:cs typeface="Arial Narrow Bold"/>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07714">
                <a:tc>
                  <a:txBody>
                    <a:bodyPr/>
                    <a:lstStyle/>
                    <a:p>
                      <a:r>
                        <a:rPr lang="en-US" sz="1400" dirty="0" smtClean="0">
                          <a:solidFill>
                            <a:schemeClr val="tx1"/>
                          </a:solidFill>
                        </a:rPr>
                        <a:t>1444 I Street NW, Suite 1105</a:t>
                      </a:r>
                    </a:p>
                    <a:p>
                      <a:r>
                        <a:rPr lang="en-US" sz="1400" dirty="0" smtClean="0">
                          <a:solidFill>
                            <a:schemeClr val="tx1"/>
                          </a:solidFill>
                        </a:rPr>
                        <a:t>Washington, DC 20005</a:t>
                      </a:r>
                    </a:p>
                    <a:p>
                      <a:r>
                        <a:rPr lang="en-US" sz="1400" dirty="0" err="1" smtClean="0">
                          <a:solidFill>
                            <a:schemeClr val="tx1"/>
                          </a:solidFill>
                        </a:rPr>
                        <a:t>ph</a:t>
                      </a:r>
                      <a:r>
                        <a:rPr lang="en-US" sz="1400" dirty="0" smtClean="0">
                          <a:solidFill>
                            <a:schemeClr val="tx1"/>
                          </a:solidFill>
                        </a:rPr>
                        <a:t>: (202) 289-7661</a:t>
                      </a:r>
                    </a:p>
                    <a:p>
                      <a:r>
                        <a:rPr lang="en-US" sz="1400" dirty="0" err="1" smtClean="0">
                          <a:solidFill>
                            <a:schemeClr val="tx1"/>
                          </a:solidFill>
                        </a:rPr>
                        <a:t>fx</a:t>
                      </a:r>
                      <a:r>
                        <a:rPr lang="en-US" sz="1400" dirty="0" smtClean="0">
                          <a:solidFill>
                            <a:schemeClr val="tx1"/>
                          </a:solidFill>
                        </a:rPr>
                        <a:t>: (202) 289-7724</a:t>
                      </a:r>
                    </a:p>
                    <a:p>
                      <a:r>
                        <a:rPr lang="en-US" sz="1400" dirty="0" err="1" smtClean="0">
                          <a:solidFill>
                            <a:schemeClr val="tx1"/>
                          </a:solidFill>
                        </a:rPr>
                        <a:t>nhelpdc@healthlaw.org</a:t>
                      </a:r>
                      <a:endParaRPr lang="en-US"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400" dirty="0" smtClean="0">
                          <a:solidFill>
                            <a:schemeClr val="tx1"/>
                          </a:solidFill>
                        </a:rPr>
                        <a:t>3701 Wilshire Blvd, Suite #750</a:t>
                      </a:r>
                    </a:p>
                    <a:p>
                      <a:r>
                        <a:rPr lang="en-US" sz="1400" dirty="0" smtClean="0">
                          <a:solidFill>
                            <a:schemeClr val="tx1"/>
                          </a:solidFill>
                        </a:rPr>
                        <a:t>Los Angeles, CA 90010</a:t>
                      </a:r>
                    </a:p>
                    <a:p>
                      <a:r>
                        <a:rPr lang="en-US" sz="1400" dirty="0" err="1" smtClean="0">
                          <a:solidFill>
                            <a:schemeClr val="tx1"/>
                          </a:solidFill>
                        </a:rPr>
                        <a:t>ph</a:t>
                      </a:r>
                      <a:r>
                        <a:rPr lang="en-US" sz="1400" dirty="0" smtClean="0">
                          <a:solidFill>
                            <a:schemeClr val="tx1"/>
                          </a:solidFill>
                        </a:rPr>
                        <a:t>: (310) 204-6010</a:t>
                      </a:r>
                    </a:p>
                    <a:p>
                      <a:r>
                        <a:rPr lang="en-US" sz="1400" dirty="0" err="1" smtClean="0">
                          <a:solidFill>
                            <a:schemeClr val="tx1"/>
                          </a:solidFill>
                        </a:rPr>
                        <a:t>fx</a:t>
                      </a:r>
                      <a:r>
                        <a:rPr lang="en-US" sz="1400" dirty="0" smtClean="0">
                          <a:solidFill>
                            <a:schemeClr val="tx1"/>
                          </a:solidFill>
                        </a:rPr>
                        <a:t>: (213) 368-0774</a:t>
                      </a:r>
                    </a:p>
                    <a:p>
                      <a:r>
                        <a:rPr lang="en-US" sz="1400" dirty="0" err="1" smtClean="0">
                          <a:solidFill>
                            <a:schemeClr val="tx1"/>
                          </a:solidFill>
                        </a:rPr>
                        <a:t>nhelp@healthlaw.org</a:t>
                      </a:r>
                      <a:endParaRPr lang="en-US"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400" dirty="0" smtClean="0">
                          <a:solidFill>
                            <a:schemeClr val="tx1"/>
                          </a:solidFill>
                        </a:rPr>
                        <a:t>101 East Weaver Street, Suite G-7</a:t>
                      </a:r>
                    </a:p>
                    <a:p>
                      <a:r>
                        <a:rPr lang="en-US" sz="1400" dirty="0" smtClean="0">
                          <a:solidFill>
                            <a:schemeClr val="tx1"/>
                          </a:solidFill>
                        </a:rPr>
                        <a:t>Carrboro, NC 27510</a:t>
                      </a:r>
                    </a:p>
                    <a:p>
                      <a:r>
                        <a:rPr lang="en-US" sz="1400" dirty="0" err="1" smtClean="0">
                          <a:solidFill>
                            <a:schemeClr val="tx1"/>
                          </a:solidFill>
                        </a:rPr>
                        <a:t>ph</a:t>
                      </a:r>
                      <a:r>
                        <a:rPr lang="en-US" sz="1400" dirty="0" smtClean="0">
                          <a:solidFill>
                            <a:schemeClr val="tx1"/>
                          </a:solidFill>
                        </a:rPr>
                        <a:t>: (919) 968-6308</a:t>
                      </a:r>
                    </a:p>
                    <a:p>
                      <a:r>
                        <a:rPr lang="en-US" sz="1400" dirty="0" err="1" smtClean="0">
                          <a:solidFill>
                            <a:schemeClr val="tx1"/>
                          </a:solidFill>
                        </a:rPr>
                        <a:t>fx</a:t>
                      </a:r>
                      <a:r>
                        <a:rPr lang="en-US" sz="1400" dirty="0" smtClean="0">
                          <a:solidFill>
                            <a:schemeClr val="tx1"/>
                          </a:solidFill>
                        </a:rPr>
                        <a:t>: (919) 968-8855</a:t>
                      </a:r>
                    </a:p>
                    <a:p>
                      <a:r>
                        <a:rPr lang="en-US" sz="1400" dirty="0" err="1" smtClean="0">
                          <a:solidFill>
                            <a:schemeClr val="tx1"/>
                          </a:solidFill>
                        </a:rPr>
                        <a:t>nhelpnc@healthlaw.org</a:t>
                      </a:r>
                      <a:endParaRPr lang="en-US"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pic>
        <p:nvPicPr>
          <p:cNvPr id="4" name="Picture 7" descr="NHeLPhigherreslogo.png"/>
          <p:cNvPicPr>
            <a:picLocks noChangeAspect="1"/>
          </p:cNvPicPr>
          <p:nvPr userDrawn="1"/>
        </p:nvPicPr>
        <p:blipFill>
          <a:blip r:embed="rId2"/>
          <a:srcRect/>
          <a:stretch>
            <a:fillRect/>
          </a:stretch>
        </p:blipFill>
        <p:spPr bwMode="auto">
          <a:xfrm>
            <a:off x="2743200" y="1263650"/>
            <a:ext cx="3657600" cy="1382713"/>
          </a:xfrm>
          <a:prstGeom prst="rect">
            <a:avLst/>
          </a:prstGeom>
          <a:noFill/>
          <a:ln w="9525">
            <a:noFill/>
            <a:miter lim="800000"/>
            <a:headEnd/>
            <a:tailEnd/>
          </a:ln>
        </p:spPr>
      </p:pic>
      <p:sp>
        <p:nvSpPr>
          <p:cNvPr id="5" name="Subtitle 2"/>
          <p:cNvSpPr txBox="1">
            <a:spLocks/>
          </p:cNvSpPr>
          <p:nvPr userDrawn="1"/>
        </p:nvSpPr>
        <p:spPr>
          <a:xfrm>
            <a:off x="1371600" y="5851525"/>
            <a:ext cx="6400800" cy="504825"/>
          </a:xfrm>
          <a:prstGeom prst="rect">
            <a:avLst/>
          </a:prstGeom>
        </p:spPr>
        <p:txBody>
          <a:bodyPr>
            <a:normAutofit/>
          </a:bodyPr>
          <a:lstStyle>
            <a:lvl1pPr marL="0" indent="0" algn="ctr" defTabSz="457200" rtl="0" eaLnBrk="1" latinLnBrk="0" hangingPunct="1">
              <a:spcBef>
                <a:spcPct val="20000"/>
              </a:spcBef>
              <a:buClr>
                <a:schemeClr val="tx2"/>
              </a:buClr>
              <a:buFont typeface="Arial"/>
              <a:buNone/>
              <a:defRPr sz="2400" b="0" i="0" kern="1200">
                <a:solidFill>
                  <a:schemeClr val="accent1"/>
                </a:solidFill>
                <a:latin typeface="Arial Narrow Bold"/>
                <a:ea typeface="+mn-ea"/>
                <a:cs typeface="Arial Narrow Bold"/>
              </a:defRPr>
            </a:lvl1pPr>
            <a:lvl2pPr marL="457200" indent="0" algn="ctr" defTabSz="457200" rtl="0" eaLnBrk="1" latinLnBrk="0" hangingPunct="1">
              <a:spcBef>
                <a:spcPct val="20000"/>
              </a:spcBef>
              <a:buClr>
                <a:schemeClr val="accent2"/>
              </a:buClr>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bg1">
                  <a:lumMod val="50000"/>
                </a:schemeClr>
              </a:buClr>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bg1">
                  <a:lumMod val="75000"/>
                </a:schemeClr>
              </a:buClr>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0347F"/>
              </a:buClr>
              <a:defRPr/>
            </a:pPr>
            <a:r>
              <a:rPr lang="en-US" sz="1800" dirty="0" smtClean="0">
                <a:solidFill>
                  <a:srgbClr val="800000"/>
                </a:solidFill>
                <a:latin typeface="Arial"/>
                <a:hlinkClick r:id="rId3"/>
              </a:rPr>
              <a:t>www.healthlaw.org</a:t>
            </a:r>
            <a:endParaRPr lang="en-US" sz="1800" dirty="0">
              <a:solidFill>
                <a:srgbClr val="800000"/>
              </a:solidFill>
              <a:latin typeface="Arial"/>
            </a:endParaRPr>
          </a:p>
        </p:txBody>
      </p:sp>
      <p:sp>
        <p:nvSpPr>
          <p:cNvPr id="2" name="Title 1"/>
          <p:cNvSpPr>
            <a:spLocks noGrp="1"/>
          </p:cNvSpPr>
          <p:nvPr>
            <p:ph type="ctrTitle"/>
          </p:nvPr>
        </p:nvSpPr>
        <p:spPr>
          <a:xfrm>
            <a:off x="685800" y="3116645"/>
            <a:ext cx="7772400" cy="682330"/>
          </a:xfrm>
        </p:spPr>
        <p:txBody>
          <a:bodyPr/>
          <a:lstStyle>
            <a:lvl1pPr algn="ctr">
              <a:defRPr/>
            </a:lvl1pPr>
          </a:lstStyle>
          <a:p>
            <a:r>
              <a:rPr lang="en-US" smtClean="0"/>
              <a:t>Click to edit Master title style</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a:xfrm>
            <a:off x="722313" y="304482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406900"/>
            <a:ext cx="7772400" cy="1500187"/>
          </a:xfrm>
        </p:spPr>
        <p:txBody>
          <a:bodyPr/>
          <a:lstStyle>
            <a:lvl1pPr marL="0" indent="0">
              <a:buNone/>
              <a:defRPr sz="2000" b="0" i="0">
                <a:solidFill>
                  <a:srgbClr val="67BAED"/>
                </a:solidFill>
                <a:latin typeface="Arial Narrow Bold"/>
                <a:cs typeface="Arial Narrow 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1995488" y="6386513"/>
            <a:ext cx="6032500" cy="365125"/>
          </a:xfrm>
        </p:spPr>
        <p:txBody>
          <a:bodyPr/>
          <a:lstStyle>
            <a:lvl1pPr>
              <a:defRPr dirty="0">
                <a:solidFill>
                  <a:schemeClr val="bg1">
                    <a:lumMod val="75000"/>
                  </a:schemeClr>
                </a:solidFill>
              </a:defRPr>
            </a:lvl1pPr>
          </a:lstStyle>
          <a:p>
            <a:pPr>
              <a:defRPr/>
            </a:pPr>
            <a:endParaRPr lang="en-US"/>
          </a:p>
        </p:txBody>
      </p:sp>
      <p:sp>
        <p:nvSpPr>
          <p:cNvPr id="7" name="Slide Number Placeholder 5"/>
          <p:cNvSpPr>
            <a:spLocks noGrp="1"/>
          </p:cNvSpPr>
          <p:nvPr>
            <p:ph type="sldNum" sz="quarter" idx="11"/>
          </p:nvPr>
        </p:nvSpPr>
        <p:spPr>
          <a:xfrm>
            <a:off x="8142288" y="6386513"/>
            <a:ext cx="544512" cy="365125"/>
          </a:xfrm>
        </p:spPr>
        <p:txBody>
          <a:bodyPr/>
          <a:lstStyle>
            <a:lvl1pPr>
              <a:defRPr b="1">
                <a:solidFill>
                  <a:schemeClr val="accent2"/>
                </a:solidFill>
              </a:defRPr>
            </a:lvl1pPr>
          </a:lstStyle>
          <a:p>
            <a:pPr>
              <a:defRPr/>
            </a:pPr>
            <a:fld id="{4411F57A-E082-48D6-8B28-52ED8B0D451E}" type="slidenum">
              <a:rPr lang="en-US"/>
              <a:pPr>
                <a:defRPr/>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p:txBody>
          <a:bodyPr anchor="b"/>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Autofit/>
          </a:bodyPr>
          <a:lstStyle>
            <a:lvl1pPr marL="0" indent="0">
              <a:buNone/>
              <a:defRPr sz="2000" b="0" i="0">
                <a:solidFill>
                  <a:srgbClr val="67BAED"/>
                </a:solidFill>
                <a:latin typeface="Arial Narrow Bold"/>
                <a:cs typeface="Arial Narrow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Autofit/>
          </a:bodyPr>
          <a:lstStyle>
            <a:lvl1pPr marL="0" indent="0">
              <a:buNone/>
              <a:defRPr sz="2000" b="0" i="0">
                <a:solidFill>
                  <a:srgbClr val="67BAED"/>
                </a:solidFill>
                <a:latin typeface="Arial Narrow Bold"/>
                <a:cs typeface="Arial Narrow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1995488" y="6386513"/>
            <a:ext cx="6032500" cy="365125"/>
          </a:xfrm>
        </p:spPr>
        <p:txBody>
          <a:bodyPr/>
          <a:lstStyle>
            <a:lvl1pPr>
              <a:defRPr dirty="0">
                <a:solidFill>
                  <a:schemeClr val="bg1">
                    <a:lumMod val="75000"/>
                  </a:schemeClr>
                </a:solidFill>
              </a:defRPr>
            </a:lvl1pPr>
          </a:lstStyle>
          <a:p>
            <a:pPr>
              <a:defRPr/>
            </a:pPr>
            <a:endParaRPr lang="en-US"/>
          </a:p>
        </p:txBody>
      </p:sp>
      <p:sp>
        <p:nvSpPr>
          <p:cNvPr id="9" name="Slide Number Placeholder 5"/>
          <p:cNvSpPr>
            <a:spLocks noGrp="1"/>
          </p:cNvSpPr>
          <p:nvPr>
            <p:ph type="sldNum" sz="quarter" idx="11"/>
          </p:nvPr>
        </p:nvSpPr>
        <p:spPr>
          <a:xfrm>
            <a:off x="8142288" y="6386513"/>
            <a:ext cx="544512" cy="365125"/>
          </a:xfrm>
        </p:spPr>
        <p:txBody>
          <a:bodyPr/>
          <a:lstStyle>
            <a:lvl1pPr>
              <a:defRPr b="1">
                <a:solidFill>
                  <a:schemeClr val="accent2"/>
                </a:solidFill>
              </a:defRPr>
            </a:lvl1pPr>
          </a:lstStyle>
          <a:p>
            <a:pPr>
              <a:defRPr/>
            </a:pPr>
            <a:fld id="{4A90D3E8-2863-42FF-9006-2437CF1E8B1B}" type="slidenum">
              <a:rPr lang="en-US"/>
              <a:pPr>
                <a:defRPr/>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p:txBody>
          <a:bodyPr anchor="b"/>
          <a:lstStyle/>
          <a:p>
            <a:r>
              <a:rPr lang="en-US" smtClean="0"/>
              <a:t>Click to edit Master title style</a:t>
            </a:r>
            <a:endParaRPr lang="en-US"/>
          </a:p>
        </p:txBody>
      </p:sp>
      <p:sp>
        <p:nvSpPr>
          <p:cNvPr id="4" name="Footer Placeholder 4"/>
          <p:cNvSpPr>
            <a:spLocks noGrp="1"/>
          </p:cNvSpPr>
          <p:nvPr>
            <p:ph type="ftr" sz="quarter" idx="10"/>
          </p:nvPr>
        </p:nvSpPr>
        <p:spPr>
          <a:xfrm>
            <a:off x="1995488" y="6386513"/>
            <a:ext cx="6032500" cy="365125"/>
          </a:xfrm>
        </p:spPr>
        <p:txBody>
          <a:bodyPr/>
          <a:lstStyle>
            <a:lvl1pPr>
              <a:defRPr dirty="0">
                <a:solidFill>
                  <a:schemeClr val="bg1">
                    <a:lumMod val="75000"/>
                  </a:schemeClr>
                </a:solidFill>
              </a:defRPr>
            </a:lvl1pPr>
          </a:lstStyle>
          <a:p>
            <a:pPr>
              <a:defRPr/>
            </a:pPr>
            <a:endParaRPr lang="en-US"/>
          </a:p>
        </p:txBody>
      </p:sp>
      <p:sp>
        <p:nvSpPr>
          <p:cNvPr id="5" name="Slide Number Placeholder 5"/>
          <p:cNvSpPr>
            <a:spLocks noGrp="1"/>
          </p:cNvSpPr>
          <p:nvPr>
            <p:ph type="sldNum" sz="quarter" idx="11"/>
          </p:nvPr>
        </p:nvSpPr>
        <p:spPr>
          <a:xfrm>
            <a:off x="8142288" y="6386513"/>
            <a:ext cx="544512" cy="365125"/>
          </a:xfrm>
        </p:spPr>
        <p:txBody>
          <a:bodyPr/>
          <a:lstStyle>
            <a:lvl1pPr>
              <a:defRPr b="1">
                <a:solidFill>
                  <a:schemeClr val="accent2"/>
                </a:solidFill>
              </a:defRPr>
            </a:lvl1pPr>
          </a:lstStyle>
          <a:p>
            <a:pPr>
              <a:defRPr/>
            </a:pPr>
            <a:fld id="{2D537B28-71EA-4606-B8C2-B829C7C5FBFE}" type="slidenum">
              <a:rPr lang="en-US"/>
              <a:pPr>
                <a:defRPr/>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norm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1995488" y="6386513"/>
            <a:ext cx="6032500" cy="365125"/>
          </a:xfrm>
        </p:spPr>
        <p:txBody>
          <a:bodyPr/>
          <a:lstStyle>
            <a:lvl1pPr>
              <a:defRPr dirty="0">
                <a:solidFill>
                  <a:schemeClr val="bg1">
                    <a:lumMod val="75000"/>
                  </a:schemeClr>
                </a:solidFill>
              </a:defRPr>
            </a:lvl1pPr>
          </a:lstStyle>
          <a:p>
            <a:pPr>
              <a:defRPr/>
            </a:pPr>
            <a:endParaRPr lang="en-US"/>
          </a:p>
        </p:txBody>
      </p:sp>
      <p:sp>
        <p:nvSpPr>
          <p:cNvPr id="7" name="Slide Number Placeholder 5"/>
          <p:cNvSpPr>
            <a:spLocks noGrp="1"/>
          </p:cNvSpPr>
          <p:nvPr>
            <p:ph type="sldNum" sz="quarter" idx="11"/>
          </p:nvPr>
        </p:nvSpPr>
        <p:spPr>
          <a:xfrm>
            <a:off x="8142288" y="6386513"/>
            <a:ext cx="544512" cy="365125"/>
          </a:xfrm>
        </p:spPr>
        <p:txBody>
          <a:bodyPr/>
          <a:lstStyle>
            <a:lvl1pPr>
              <a:defRPr b="1">
                <a:solidFill>
                  <a:schemeClr val="accent2"/>
                </a:solidFill>
              </a:defRPr>
            </a:lvl1pPr>
          </a:lstStyle>
          <a:p>
            <a:pPr>
              <a:defRPr/>
            </a:pPr>
            <a:fld id="{7CC66F8B-9056-469F-AFFE-9C2959054704}" type="slidenum">
              <a:rPr lang="en-US"/>
              <a:pPr>
                <a:defRPr/>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NHeLPhigherreslogo.png"/>
          <p:cNvPicPr>
            <a:picLocks noChangeAspect="1"/>
          </p:cNvPicPr>
          <p:nvPr userDrawn="1"/>
        </p:nvPicPr>
        <p:blipFill>
          <a:blip r:embed="rId2"/>
          <a:srcRect/>
          <a:stretch>
            <a:fillRect/>
          </a:stretch>
        </p:blipFill>
        <p:spPr bwMode="auto">
          <a:xfrm>
            <a:off x="457200" y="6216650"/>
            <a:ext cx="1368425" cy="517525"/>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1995488" y="6386513"/>
            <a:ext cx="6032500" cy="365125"/>
          </a:xfrm>
        </p:spPr>
        <p:txBody>
          <a:bodyPr/>
          <a:lstStyle>
            <a:lvl1pPr>
              <a:defRPr dirty="0">
                <a:solidFill>
                  <a:schemeClr val="bg1">
                    <a:lumMod val="75000"/>
                  </a:schemeClr>
                </a:solidFill>
              </a:defRPr>
            </a:lvl1pPr>
          </a:lstStyle>
          <a:p>
            <a:pPr>
              <a:defRPr/>
            </a:pPr>
            <a:endParaRPr lang="en-US"/>
          </a:p>
        </p:txBody>
      </p:sp>
      <p:sp>
        <p:nvSpPr>
          <p:cNvPr id="7" name="Slide Number Placeholder 5"/>
          <p:cNvSpPr>
            <a:spLocks noGrp="1"/>
          </p:cNvSpPr>
          <p:nvPr>
            <p:ph type="sldNum" sz="quarter" idx="11"/>
          </p:nvPr>
        </p:nvSpPr>
        <p:spPr>
          <a:xfrm>
            <a:off x="8142288" y="6386513"/>
            <a:ext cx="544512" cy="365125"/>
          </a:xfrm>
        </p:spPr>
        <p:txBody>
          <a:bodyPr/>
          <a:lstStyle>
            <a:lvl1pPr>
              <a:defRPr b="1">
                <a:solidFill>
                  <a:schemeClr val="accent2"/>
                </a:solidFill>
              </a:defRPr>
            </a:lvl1pPr>
          </a:lstStyle>
          <a:p>
            <a:pPr>
              <a:defRPr/>
            </a:pPr>
            <a:fld id="{37F178AC-7F12-4AA0-AA89-370B3EEB764E}" type="slidenum">
              <a:rPr lang="en-US"/>
              <a:pPr>
                <a:defRPr/>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BE853F9-1960-4710-8D2B-7D361E52510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697" r:id="rId1"/>
    <p:sldLayoutId id="2147493698" r:id="rId2"/>
    <p:sldLayoutId id="2147493699" r:id="rId3"/>
    <p:sldLayoutId id="2147493700" r:id="rId4"/>
    <p:sldLayoutId id="2147493701" r:id="rId5"/>
    <p:sldLayoutId id="2147493702" r:id="rId6"/>
    <p:sldLayoutId id="2147493703" r:id="rId7"/>
    <p:sldLayoutId id="2147493704" r:id="rId8"/>
    <p:sldLayoutId id="2147493705" r:id="rId9"/>
    <p:sldLayoutId id="2147493706" r:id="rId10"/>
    <p:sldLayoutId id="2147493707" r:id="rId11"/>
    <p:sldLayoutId id="2147493708" r:id="rId12"/>
  </p:sldLayoutIdLst>
  <p:transition spd="med">
    <p:fade/>
  </p:transition>
  <p:hf sldNum="0" hdr="0" ftr="0"/>
  <p:txStyles>
    <p:titleStyle>
      <a:lvl1pPr algn="l" defTabSz="457200" rtl="0" eaLnBrk="0" fontAlgn="base" hangingPunct="0">
        <a:spcBef>
          <a:spcPct val="0"/>
        </a:spcBef>
        <a:spcAft>
          <a:spcPct val="0"/>
        </a:spcAft>
        <a:defRPr sz="3600" b="1" kern="1200">
          <a:solidFill>
            <a:schemeClr val="tx2"/>
          </a:solidFill>
          <a:latin typeface="+mj-lt"/>
          <a:ea typeface="+mj-ea"/>
          <a:cs typeface="+mj-cs"/>
        </a:defRPr>
      </a:lvl1pPr>
      <a:lvl2pPr algn="l" defTabSz="457200" rtl="0" eaLnBrk="0" fontAlgn="base" hangingPunct="0">
        <a:spcBef>
          <a:spcPct val="0"/>
        </a:spcBef>
        <a:spcAft>
          <a:spcPct val="0"/>
        </a:spcAft>
        <a:defRPr sz="3600" b="1">
          <a:solidFill>
            <a:schemeClr val="tx2"/>
          </a:solidFill>
          <a:latin typeface="Arial" charset="0"/>
        </a:defRPr>
      </a:lvl2pPr>
      <a:lvl3pPr algn="l" defTabSz="457200" rtl="0" eaLnBrk="0" fontAlgn="base" hangingPunct="0">
        <a:spcBef>
          <a:spcPct val="0"/>
        </a:spcBef>
        <a:spcAft>
          <a:spcPct val="0"/>
        </a:spcAft>
        <a:defRPr sz="3600" b="1">
          <a:solidFill>
            <a:schemeClr val="tx2"/>
          </a:solidFill>
          <a:latin typeface="Arial" charset="0"/>
        </a:defRPr>
      </a:lvl3pPr>
      <a:lvl4pPr algn="l" defTabSz="457200" rtl="0" eaLnBrk="0" fontAlgn="base" hangingPunct="0">
        <a:spcBef>
          <a:spcPct val="0"/>
        </a:spcBef>
        <a:spcAft>
          <a:spcPct val="0"/>
        </a:spcAft>
        <a:defRPr sz="3600" b="1">
          <a:solidFill>
            <a:schemeClr val="tx2"/>
          </a:solidFill>
          <a:latin typeface="Arial" charset="0"/>
        </a:defRPr>
      </a:lvl4pPr>
      <a:lvl5pPr algn="l" defTabSz="457200" rtl="0" eaLnBrk="0" fontAlgn="base" hangingPunct="0">
        <a:spcBef>
          <a:spcPct val="0"/>
        </a:spcBef>
        <a:spcAft>
          <a:spcPct val="0"/>
        </a:spcAft>
        <a:defRPr sz="3600" b="1">
          <a:solidFill>
            <a:schemeClr val="tx2"/>
          </a:solidFill>
          <a:latin typeface="Arial" charset="0"/>
        </a:defRPr>
      </a:lvl5pPr>
      <a:lvl6pPr marL="457200" algn="l" defTabSz="457200" rtl="0" fontAlgn="base">
        <a:spcBef>
          <a:spcPct val="0"/>
        </a:spcBef>
        <a:spcAft>
          <a:spcPct val="0"/>
        </a:spcAft>
        <a:defRPr sz="3600" b="1">
          <a:solidFill>
            <a:schemeClr val="tx2"/>
          </a:solidFill>
          <a:latin typeface="Arial" charset="0"/>
        </a:defRPr>
      </a:lvl6pPr>
      <a:lvl7pPr marL="914400" algn="l" defTabSz="457200" rtl="0" fontAlgn="base">
        <a:spcBef>
          <a:spcPct val="0"/>
        </a:spcBef>
        <a:spcAft>
          <a:spcPct val="0"/>
        </a:spcAft>
        <a:defRPr sz="3600" b="1">
          <a:solidFill>
            <a:schemeClr val="tx2"/>
          </a:solidFill>
          <a:latin typeface="Arial" charset="0"/>
        </a:defRPr>
      </a:lvl7pPr>
      <a:lvl8pPr marL="1371600" algn="l" defTabSz="457200" rtl="0" fontAlgn="base">
        <a:spcBef>
          <a:spcPct val="0"/>
        </a:spcBef>
        <a:spcAft>
          <a:spcPct val="0"/>
        </a:spcAft>
        <a:defRPr sz="3600" b="1">
          <a:solidFill>
            <a:schemeClr val="tx2"/>
          </a:solidFill>
          <a:latin typeface="Arial" charset="0"/>
        </a:defRPr>
      </a:lvl8pPr>
      <a:lvl9pPr marL="1828800" algn="l" defTabSz="457200" rtl="0" fontAlgn="base">
        <a:spcBef>
          <a:spcPct val="0"/>
        </a:spcBef>
        <a:spcAft>
          <a:spcPct val="0"/>
        </a:spcAft>
        <a:defRPr sz="3600" b="1">
          <a:solidFill>
            <a:schemeClr val="tx2"/>
          </a:solidFill>
          <a:latin typeface="Arial" charset="0"/>
        </a:defRPr>
      </a:lvl9pPr>
    </p:titleStyle>
    <p:bodyStyle>
      <a:lvl1pPr marL="339725" indent="-339725" algn="l" defTabSz="457200" rtl="0" eaLnBrk="0" fontAlgn="base" hangingPunct="0">
        <a:spcBef>
          <a:spcPct val="20000"/>
        </a:spcBef>
        <a:spcAft>
          <a:spcPct val="0"/>
        </a:spcAft>
        <a:buClr>
          <a:schemeClr val="tx2"/>
        </a:buClr>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chemeClr val="accent1"/>
        </a:buClr>
        <a:buFont typeface="Arial"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7F7F7F"/>
        </a:buClr>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BFBFBF"/>
        </a:buClr>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Clr>
          <a:schemeClr val="bg1">
            <a:lumMod val="75000"/>
          </a:schemeClr>
        </a:buClr>
        <a:buFont typeface="Arial"/>
        <a:buChar char="•"/>
        <a:defRPr sz="1400" kern="1200" baseline="0">
          <a:solidFill>
            <a:schemeClr val="tx1"/>
          </a:solidFill>
          <a:latin typeface="+mn-lt"/>
          <a:ea typeface="+mn-ea"/>
          <a:cs typeface="+mn-cs"/>
        </a:defRPr>
      </a:lvl6pPr>
      <a:lvl7pPr marL="2971800" indent="-228600" algn="l" defTabSz="457200" rtl="0" eaLnBrk="1" latinLnBrk="0" hangingPunct="1">
        <a:spcBef>
          <a:spcPct val="20000"/>
        </a:spcBef>
        <a:buClr>
          <a:schemeClr val="bg1">
            <a:lumMod val="85000"/>
          </a:schemeClr>
        </a:buClr>
        <a:buFont typeface="Arial"/>
        <a:buChar char="•"/>
        <a:defRPr sz="14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bg1">
            <a:lumMod val="95000"/>
          </a:schemeClr>
        </a:buClr>
        <a:buFont typeface="Arial"/>
        <a:buChar char="•"/>
        <a:defRPr sz="1400" kern="1200" baseline="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Arial"/>
              </a:defRPr>
            </a:lvl1pPr>
          </a:lstStyle>
          <a:p>
            <a:pPr>
              <a:defRPr/>
            </a:pPr>
            <a:r>
              <a:rPr lang="en-US"/>
              <a:t>Name of presentation goes in footer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Arial"/>
              </a:defRPr>
            </a:lvl1pPr>
          </a:lstStyle>
          <a:p>
            <a:pPr>
              <a:defRPr/>
            </a:pPr>
            <a:fld id="{5A5C5D10-F330-4378-BA1A-31CF7204D3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709" r:id="rId1"/>
    <p:sldLayoutId id="2147493710" r:id="rId2"/>
    <p:sldLayoutId id="2147493711" r:id="rId3"/>
    <p:sldLayoutId id="2147493712" r:id="rId4"/>
    <p:sldLayoutId id="2147493713" r:id="rId5"/>
    <p:sldLayoutId id="2147493714" r:id="rId6"/>
    <p:sldLayoutId id="2147493715" r:id="rId7"/>
    <p:sldLayoutId id="2147493716" r:id="rId8"/>
    <p:sldLayoutId id="2147493717" r:id="rId9"/>
    <p:sldLayoutId id="2147493718" r:id="rId10"/>
    <p:sldLayoutId id="2147493719" r:id="rId11"/>
    <p:sldLayoutId id="2147493720" r:id="rId12"/>
  </p:sldLayoutIdLst>
  <p:transition spd="med">
    <p:fade/>
  </p:transition>
  <p:hf hdr="0"/>
  <p:txStyles>
    <p:titleStyle>
      <a:lvl1pPr algn="l" defTabSz="457200" rtl="0" fontAlgn="base">
        <a:spcBef>
          <a:spcPct val="0"/>
        </a:spcBef>
        <a:spcAft>
          <a:spcPct val="0"/>
        </a:spcAft>
        <a:defRPr sz="3600" b="1" kern="1200">
          <a:solidFill>
            <a:schemeClr val="tx2"/>
          </a:solidFill>
          <a:latin typeface="+mj-lt"/>
          <a:ea typeface="+mj-ea"/>
          <a:cs typeface="+mj-cs"/>
        </a:defRPr>
      </a:lvl1pPr>
      <a:lvl2pPr algn="l" defTabSz="457200" rtl="0" fontAlgn="base">
        <a:spcBef>
          <a:spcPct val="0"/>
        </a:spcBef>
        <a:spcAft>
          <a:spcPct val="0"/>
        </a:spcAft>
        <a:defRPr sz="3600" b="1">
          <a:solidFill>
            <a:schemeClr val="tx2"/>
          </a:solidFill>
          <a:latin typeface="Arial" charset="0"/>
        </a:defRPr>
      </a:lvl2pPr>
      <a:lvl3pPr algn="l" defTabSz="457200" rtl="0" fontAlgn="base">
        <a:spcBef>
          <a:spcPct val="0"/>
        </a:spcBef>
        <a:spcAft>
          <a:spcPct val="0"/>
        </a:spcAft>
        <a:defRPr sz="3600" b="1">
          <a:solidFill>
            <a:schemeClr val="tx2"/>
          </a:solidFill>
          <a:latin typeface="Arial" charset="0"/>
        </a:defRPr>
      </a:lvl3pPr>
      <a:lvl4pPr algn="l" defTabSz="457200" rtl="0" fontAlgn="base">
        <a:spcBef>
          <a:spcPct val="0"/>
        </a:spcBef>
        <a:spcAft>
          <a:spcPct val="0"/>
        </a:spcAft>
        <a:defRPr sz="3600" b="1">
          <a:solidFill>
            <a:schemeClr val="tx2"/>
          </a:solidFill>
          <a:latin typeface="Arial" charset="0"/>
        </a:defRPr>
      </a:lvl4pPr>
      <a:lvl5pPr algn="l" defTabSz="457200" rtl="0" fontAlgn="base">
        <a:spcBef>
          <a:spcPct val="0"/>
        </a:spcBef>
        <a:spcAft>
          <a:spcPct val="0"/>
        </a:spcAft>
        <a:defRPr sz="3600" b="1">
          <a:solidFill>
            <a:schemeClr val="tx2"/>
          </a:solidFill>
          <a:latin typeface="Arial" charset="0"/>
        </a:defRPr>
      </a:lvl5pPr>
      <a:lvl6pPr marL="457200" algn="l" defTabSz="457200" rtl="0" fontAlgn="base">
        <a:spcBef>
          <a:spcPct val="0"/>
        </a:spcBef>
        <a:spcAft>
          <a:spcPct val="0"/>
        </a:spcAft>
        <a:defRPr sz="3600" b="1">
          <a:solidFill>
            <a:schemeClr val="tx2"/>
          </a:solidFill>
          <a:latin typeface="Arial" charset="0"/>
        </a:defRPr>
      </a:lvl6pPr>
      <a:lvl7pPr marL="914400" algn="l" defTabSz="457200" rtl="0" fontAlgn="base">
        <a:spcBef>
          <a:spcPct val="0"/>
        </a:spcBef>
        <a:spcAft>
          <a:spcPct val="0"/>
        </a:spcAft>
        <a:defRPr sz="3600" b="1">
          <a:solidFill>
            <a:schemeClr val="tx2"/>
          </a:solidFill>
          <a:latin typeface="Arial" charset="0"/>
        </a:defRPr>
      </a:lvl7pPr>
      <a:lvl8pPr marL="1371600" algn="l" defTabSz="457200" rtl="0" fontAlgn="base">
        <a:spcBef>
          <a:spcPct val="0"/>
        </a:spcBef>
        <a:spcAft>
          <a:spcPct val="0"/>
        </a:spcAft>
        <a:defRPr sz="3600" b="1">
          <a:solidFill>
            <a:schemeClr val="tx2"/>
          </a:solidFill>
          <a:latin typeface="Arial" charset="0"/>
        </a:defRPr>
      </a:lvl8pPr>
      <a:lvl9pPr marL="1828800" algn="l" defTabSz="457200" rtl="0" fontAlgn="base">
        <a:spcBef>
          <a:spcPct val="0"/>
        </a:spcBef>
        <a:spcAft>
          <a:spcPct val="0"/>
        </a:spcAft>
        <a:defRPr sz="3600" b="1">
          <a:solidFill>
            <a:schemeClr val="tx2"/>
          </a:solidFill>
          <a:latin typeface="Arial" charset="0"/>
        </a:defRPr>
      </a:lvl9pPr>
    </p:titleStyle>
    <p:bodyStyle>
      <a:lvl1pPr marL="339725" indent="-339725" algn="l" defTabSz="457200" rtl="0" fontAlgn="base">
        <a:spcBef>
          <a:spcPct val="20000"/>
        </a:spcBef>
        <a:spcAft>
          <a:spcPct val="0"/>
        </a:spcAft>
        <a:buClr>
          <a:schemeClr val="tx2"/>
        </a:buClr>
        <a:buFont typeface="Arial" charset="0"/>
        <a:buChar char="•"/>
        <a:defRPr sz="2400" kern="1200">
          <a:solidFill>
            <a:schemeClr val="tx1"/>
          </a:solidFill>
          <a:latin typeface="+mn-lt"/>
          <a:ea typeface="+mn-ea"/>
          <a:cs typeface="+mn-cs"/>
        </a:defRPr>
      </a:lvl1pPr>
      <a:lvl2pPr marL="742950" indent="-285750" algn="l" defTabSz="457200"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143000" indent="-228600" algn="l" defTabSz="457200" rtl="0" fontAlgn="base">
        <a:spcBef>
          <a:spcPct val="20000"/>
        </a:spcBef>
        <a:spcAft>
          <a:spcPct val="0"/>
        </a:spcAft>
        <a:buClr>
          <a:schemeClr val="accent1"/>
        </a:buClr>
        <a:buFont typeface="Arial" charset="0"/>
        <a:buChar char="•"/>
        <a:defRPr kern="1200">
          <a:solidFill>
            <a:schemeClr val="tx1"/>
          </a:solidFill>
          <a:latin typeface="+mn-lt"/>
          <a:ea typeface="+mn-ea"/>
          <a:cs typeface="+mn-cs"/>
        </a:defRPr>
      </a:lvl3pPr>
      <a:lvl4pPr marL="1600200" indent="-228600" algn="l" defTabSz="457200" rtl="0" fontAlgn="base">
        <a:spcBef>
          <a:spcPct val="20000"/>
        </a:spcBef>
        <a:spcAft>
          <a:spcPct val="0"/>
        </a:spcAft>
        <a:buClr>
          <a:srgbClr val="7F7F7F"/>
        </a:buClr>
        <a:buFont typeface="Arial" charset="0"/>
        <a:buChar char="•"/>
        <a:defRPr sz="1600" kern="1200">
          <a:solidFill>
            <a:schemeClr val="tx1"/>
          </a:solidFill>
          <a:latin typeface="+mn-lt"/>
          <a:ea typeface="+mn-ea"/>
          <a:cs typeface="+mn-cs"/>
        </a:defRPr>
      </a:lvl4pPr>
      <a:lvl5pPr marL="2057400" indent="-228600" algn="l" defTabSz="457200" rtl="0" fontAlgn="base">
        <a:spcBef>
          <a:spcPct val="20000"/>
        </a:spcBef>
        <a:spcAft>
          <a:spcPct val="0"/>
        </a:spcAft>
        <a:buClr>
          <a:srgbClr val="BFBFBF"/>
        </a:buClr>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Clr>
          <a:schemeClr val="bg1">
            <a:lumMod val="75000"/>
          </a:schemeClr>
        </a:buClr>
        <a:buFont typeface="Arial"/>
        <a:buChar char="•"/>
        <a:defRPr sz="1400" kern="1200" baseline="0">
          <a:solidFill>
            <a:schemeClr val="tx1"/>
          </a:solidFill>
          <a:latin typeface="+mn-lt"/>
          <a:ea typeface="+mn-ea"/>
          <a:cs typeface="+mn-cs"/>
        </a:defRPr>
      </a:lvl6pPr>
      <a:lvl7pPr marL="2971800" indent="-228600" algn="l" defTabSz="457200" rtl="0" eaLnBrk="1" latinLnBrk="0" hangingPunct="1">
        <a:spcBef>
          <a:spcPct val="20000"/>
        </a:spcBef>
        <a:buClr>
          <a:schemeClr val="bg1">
            <a:lumMod val="85000"/>
          </a:schemeClr>
        </a:buClr>
        <a:buFont typeface="Arial"/>
        <a:buChar char="•"/>
        <a:defRPr sz="14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bg1">
            <a:lumMod val="95000"/>
          </a:schemeClr>
        </a:buClr>
        <a:buFont typeface="Arial"/>
        <a:buChar char="•"/>
        <a:defRPr sz="1400" kern="1200" baseline="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hyperlink" Target="http://www.apha.org/advocacy/reports/webinars/default.htm" TargetMode="External"/><Relationship Id="rId10" Type="http://schemas.openxmlformats.org/officeDocument/2006/relationships/image" Target="../media/image10.png"/><Relationship Id="rId4" Type="http://schemas.openxmlformats.org/officeDocument/2006/relationships/hyperlink" Target="http://apha.org/advocacy/Health+Reform/court_cases/" TargetMode="Externa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apha.org/advocacy/Health+Reform/court_cas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apha.org/advocacy/reports/webinars/default.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idx="4294967295"/>
          </p:nvPr>
        </p:nvSpPr>
        <p:spPr>
          <a:xfrm>
            <a:off x="4386470" y="3295650"/>
            <a:ext cx="4657517" cy="3553239"/>
          </a:xfrm>
        </p:spPr>
        <p:txBody>
          <a:bodyPr>
            <a:normAutofit fontScale="55000" lnSpcReduction="20000"/>
          </a:bodyPr>
          <a:lstStyle/>
          <a:p>
            <a:pPr algn="r">
              <a:buNone/>
            </a:pPr>
            <a:r>
              <a:rPr lang="en-US" sz="2200" b="1" dirty="0" smtClean="0"/>
              <a:t>Susan Polan, PhD</a:t>
            </a:r>
          </a:p>
          <a:p>
            <a:pPr algn="r">
              <a:buNone/>
            </a:pPr>
            <a:r>
              <a:rPr lang="en-US" sz="2200" i="1" dirty="0" smtClean="0"/>
              <a:t>Associate Executive Director, Public Affairs and Advocacy</a:t>
            </a:r>
            <a:r>
              <a:rPr lang="en-US" sz="2200" dirty="0" smtClean="0"/>
              <a:t>,</a:t>
            </a:r>
            <a:br>
              <a:rPr lang="en-US" sz="2200" dirty="0" smtClean="0"/>
            </a:br>
            <a:r>
              <a:rPr lang="en-US" sz="2200" dirty="0" smtClean="0"/>
              <a:t>American Public Health Association </a:t>
            </a:r>
          </a:p>
          <a:p>
            <a:pPr algn="r">
              <a:buNone/>
            </a:pPr>
            <a:endParaRPr lang="en-US" sz="2200" dirty="0" smtClean="0"/>
          </a:p>
          <a:p>
            <a:pPr algn="r">
              <a:buNone/>
            </a:pPr>
            <a:r>
              <a:rPr lang="en-US" sz="2200" b="1" dirty="0" smtClean="0"/>
              <a:t>Jane Perkins, JD, MPH</a:t>
            </a:r>
            <a:endParaRPr lang="en-US" sz="2200" dirty="0" smtClean="0"/>
          </a:p>
          <a:p>
            <a:pPr algn="r">
              <a:buNone/>
            </a:pPr>
            <a:r>
              <a:rPr lang="en-US" sz="2200" i="1" dirty="0" smtClean="0"/>
              <a:t>Co-Director, </a:t>
            </a:r>
            <a:br>
              <a:rPr lang="en-US" sz="2200" i="1" dirty="0" smtClean="0"/>
            </a:br>
            <a:r>
              <a:rPr lang="en-US" sz="2200" dirty="0" smtClean="0"/>
              <a:t>Network for Public Health Law—Southeastern Region;</a:t>
            </a:r>
            <a:br>
              <a:rPr lang="en-US" sz="2200" dirty="0" smtClean="0"/>
            </a:br>
            <a:r>
              <a:rPr lang="en-US" sz="2200" i="1" dirty="0" smtClean="0"/>
              <a:t>Program Director, </a:t>
            </a:r>
            <a:r>
              <a:rPr lang="en-US" sz="2200" dirty="0" smtClean="0"/>
              <a:t>National Health Law Program</a:t>
            </a:r>
          </a:p>
          <a:p>
            <a:pPr algn="r">
              <a:buNone/>
            </a:pPr>
            <a:endParaRPr lang="en-US" sz="2200" dirty="0" smtClean="0"/>
          </a:p>
          <a:p>
            <a:pPr algn="r">
              <a:buNone/>
            </a:pPr>
            <a:r>
              <a:rPr lang="en-US" sz="2200" b="1" dirty="0" smtClean="0"/>
              <a:t> Sarah Somers, JD, MPH</a:t>
            </a:r>
            <a:r>
              <a:rPr lang="en-US" sz="2200" dirty="0" smtClean="0"/>
              <a:t> </a:t>
            </a:r>
          </a:p>
          <a:p>
            <a:pPr algn="r">
              <a:buNone/>
            </a:pPr>
            <a:r>
              <a:rPr lang="en-US" sz="2200" i="1" dirty="0" smtClean="0"/>
              <a:t>Senior Attorney, </a:t>
            </a:r>
            <a:br>
              <a:rPr lang="en-US" sz="2200" i="1" dirty="0" smtClean="0"/>
            </a:br>
            <a:r>
              <a:rPr lang="en-US" sz="2200" dirty="0" smtClean="0"/>
              <a:t>Network for Public Health Law—Southeastern Region;</a:t>
            </a:r>
            <a:br>
              <a:rPr lang="en-US" sz="2200" dirty="0" smtClean="0"/>
            </a:br>
            <a:r>
              <a:rPr lang="en-US" sz="2200" i="1" dirty="0" smtClean="0"/>
              <a:t>Managing Attorney, </a:t>
            </a:r>
            <a:r>
              <a:rPr lang="en-US" sz="2200" dirty="0" smtClean="0"/>
              <a:t>National Health Law Program</a:t>
            </a:r>
          </a:p>
          <a:p>
            <a:pPr algn="r">
              <a:buNone/>
            </a:pPr>
            <a:endParaRPr lang="en-US" sz="2200" dirty="0" smtClean="0"/>
          </a:p>
          <a:p>
            <a:pPr algn="r">
              <a:buNone/>
            </a:pPr>
            <a:r>
              <a:rPr lang="en-US" sz="2200" b="1" dirty="0" smtClean="0"/>
              <a:t>Sara Rosenbaum, JD  </a:t>
            </a:r>
          </a:p>
          <a:p>
            <a:pPr algn="r">
              <a:buNone/>
            </a:pPr>
            <a:r>
              <a:rPr lang="en-US" sz="2200" i="1" dirty="0" smtClean="0"/>
              <a:t>Harold and Jane Hirsh Professor of Health Law and Policy, </a:t>
            </a:r>
            <a:r>
              <a:rPr lang="en-US" sz="2200" dirty="0" smtClean="0"/>
              <a:t>School of Public Health and Health Services, </a:t>
            </a:r>
            <a:br>
              <a:rPr lang="en-US" sz="2200" dirty="0" smtClean="0"/>
            </a:br>
            <a:r>
              <a:rPr lang="en-US" sz="2200" dirty="0" smtClean="0"/>
              <a:t>George Washington University</a:t>
            </a:r>
          </a:p>
          <a:p>
            <a:pPr>
              <a:buNone/>
            </a:pPr>
            <a:endParaRPr lang="en-US" dirty="0" smtClean="0"/>
          </a:p>
        </p:txBody>
      </p:sp>
      <p:pic>
        <p:nvPicPr>
          <p:cNvPr id="2052" name="Picture 4" descr="APHA logo small"/>
          <p:cNvPicPr>
            <a:picLocks noChangeAspect="1" noChangeArrowheads="1"/>
          </p:cNvPicPr>
          <p:nvPr/>
        </p:nvPicPr>
        <p:blipFill>
          <a:blip r:embed="rId3" cstate="print"/>
          <a:srcRect/>
          <a:stretch>
            <a:fillRect/>
          </a:stretch>
        </p:blipFill>
        <p:spPr bwMode="auto">
          <a:xfrm>
            <a:off x="3022877" y="809071"/>
            <a:ext cx="1511023" cy="711713"/>
          </a:xfrm>
          <a:prstGeom prst="rect">
            <a:avLst/>
          </a:prstGeom>
          <a:noFill/>
          <a:ln w="9525">
            <a:noFill/>
            <a:miter lim="800000"/>
            <a:headEnd/>
            <a:tailEnd/>
          </a:ln>
        </p:spPr>
      </p:pic>
      <p:sp>
        <p:nvSpPr>
          <p:cNvPr id="16" name="Rectangle 15"/>
          <p:cNvSpPr/>
          <p:nvPr/>
        </p:nvSpPr>
        <p:spPr>
          <a:xfrm>
            <a:off x="304800" y="3686175"/>
            <a:ext cx="4229100" cy="2308324"/>
          </a:xfrm>
          <a:prstGeom prst="rect">
            <a:avLst/>
          </a:prstGeom>
        </p:spPr>
        <p:txBody>
          <a:bodyPr wrap="square">
            <a:spAutoFit/>
          </a:bodyPr>
          <a:lstStyle/>
          <a:p>
            <a:pPr>
              <a:spcBef>
                <a:spcPct val="50000"/>
              </a:spcBef>
            </a:pPr>
            <a:r>
              <a:rPr lang="en-US" sz="1200" dirty="0" smtClean="0">
                <a:latin typeface="+mn-lt"/>
              </a:rPr>
              <a:t>Welcome to this webinar. We will begin at </a:t>
            </a:r>
            <a:r>
              <a:rPr lang="en-US" sz="1200" b="1" dirty="0" smtClean="0">
                <a:latin typeface="+mn-lt"/>
              </a:rPr>
              <a:t>3:00pm EDT</a:t>
            </a:r>
            <a:r>
              <a:rPr lang="en-US" sz="1200" dirty="0" smtClean="0">
                <a:latin typeface="+mn-lt"/>
              </a:rPr>
              <a:t>. </a:t>
            </a:r>
          </a:p>
          <a:p>
            <a:pPr>
              <a:spcBef>
                <a:spcPct val="50000"/>
              </a:spcBef>
            </a:pPr>
            <a:r>
              <a:rPr lang="en-US" sz="1200" dirty="0" smtClean="0">
                <a:latin typeface="+mn-lt"/>
              </a:rPr>
              <a:t>The audio portion of today’s webinar is available via </a:t>
            </a:r>
            <a:r>
              <a:rPr lang="en-US" sz="1200" b="1" dirty="0" smtClean="0">
                <a:latin typeface="+mn-lt"/>
              </a:rPr>
              <a:t>broadcast audio on your computer</a:t>
            </a:r>
            <a:r>
              <a:rPr lang="en-US" sz="1200" dirty="0" smtClean="0">
                <a:latin typeface="+mn-lt"/>
              </a:rPr>
              <a:t>. If you prefer, you can dial-in to listen: 800-745-8951.</a:t>
            </a:r>
          </a:p>
          <a:p>
            <a:pPr>
              <a:spcBef>
                <a:spcPct val="50000"/>
              </a:spcBef>
            </a:pPr>
            <a:r>
              <a:rPr lang="en-US" sz="1200" dirty="0" smtClean="0">
                <a:latin typeface="+mn-lt"/>
              </a:rPr>
              <a:t>This webinar is being recorded, and will be posted this week on two APHA </a:t>
            </a:r>
            <a:r>
              <a:rPr lang="en-US" sz="1200" dirty="0" err="1" smtClean="0">
                <a:latin typeface="+mn-lt"/>
              </a:rPr>
              <a:t>webpages</a:t>
            </a:r>
            <a:r>
              <a:rPr lang="en-US" sz="1200" dirty="0" smtClean="0">
                <a:latin typeface="+mn-lt"/>
              </a:rPr>
              <a:t>: </a:t>
            </a:r>
          </a:p>
          <a:p>
            <a:pPr>
              <a:spcBef>
                <a:spcPct val="50000"/>
              </a:spcBef>
              <a:buFont typeface="Arial" pitchFamily="34" charset="0"/>
              <a:buChar char="•"/>
            </a:pPr>
            <a:r>
              <a:rPr lang="en-US" sz="1200" dirty="0" smtClean="0">
                <a:latin typeface="+mn-lt"/>
                <a:hlinkClick r:id="rId4"/>
              </a:rPr>
              <a:t>http://apha.org/advocacy/Health+Reform/court_cases/</a:t>
            </a:r>
            <a:endParaRPr lang="en-US" sz="1200" dirty="0" smtClean="0">
              <a:latin typeface="+mn-lt"/>
            </a:endParaRPr>
          </a:p>
          <a:p>
            <a:pPr>
              <a:spcBef>
                <a:spcPct val="50000"/>
              </a:spcBef>
              <a:buFont typeface="Arial" pitchFamily="34" charset="0"/>
              <a:buChar char="•"/>
            </a:pPr>
            <a:r>
              <a:rPr lang="en-US" sz="1200" dirty="0" smtClean="0">
                <a:latin typeface="+mn-lt"/>
                <a:hlinkClick r:id="rId5"/>
              </a:rPr>
              <a:t>http://www.apha.org/advocacy/reports/webinars/default.htm</a:t>
            </a:r>
            <a:r>
              <a:rPr lang="en-US" sz="1200" dirty="0" smtClean="0">
                <a:latin typeface="+mn-lt"/>
              </a:rPr>
              <a:t/>
            </a:r>
            <a:br>
              <a:rPr lang="en-US" sz="1200" dirty="0" smtClean="0">
                <a:latin typeface="+mn-lt"/>
              </a:rPr>
            </a:br>
            <a:r>
              <a:rPr lang="en-US" sz="1200" dirty="0" smtClean="0">
                <a:latin typeface="+mn-lt"/>
              </a:rPr>
              <a:t/>
            </a:r>
            <a:br>
              <a:rPr lang="en-US" sz="1200" dirty="0" smtClean="0">
                <a:latin typeface="+mn-lt"/>
              </a:rPr>
            </a:br>
            <a:r>
              <a:rPr lang="en-US" sz="1200" dirty="0" smtClean="0">
                <a:latin typeface="+mn-lt"/>
              </a:rPr>
              <a:t>Please use the chat function to submit any questions. </a:t>
            </a:r>
          </a:p>
        </p:txBody>
      </p:sp>
      <p:pic>
        <p:nvPicPr>
          <p:cNvPr id="1026" name="Picture 2"/>
          <p:cNvPicPr>
            <a:picLocks noChangeAspect="1" noChangeArrowheads="1"/>
          </p:cNvPicPr>
          <p:nvPr/>
        </p:nvPicPr>
        <p:blipFill>
          <a:blip r:embed="rId6" cstate="print"/>
          <a:srcRect/>
          <a:stretch>
            <a:fillRect/>
          </a:stretch>
        </p:blipFill>
        <p:spPr bwMode="auto">
          <a:xfrm>
            <a:off x="1408056" y="187854"/>
            <a:ext cx="881282" cy="462998"/>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l="34603" t="12642" r="49148" b="79972"/>
          <a:stretch>
            <a:fillRect/>
          </a:stretch>
        </p:blipFill>
        <p:spPr bwMode="auto">
          <a:xfrm>
            <a:off x="2757473" y="183552"/>
            <a:ext cx="1273242" cy="462998"/>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l="2063" r="3045"/>
          <a:stretch>
            <a:fillRect/>
          </a:stretch>
        </p:blipFill>
        <p:spPr bwMode="auto">
          <a:xfrm>
            <a:off x="4386470" y="174602"/>
            <a:ext cx="1809133" cy="471948"/>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6501222" y="174602"/>
            <a:ext cx="1306379" cy="476250"/>
          </a:xfrm>
          <a:prstGeom prst="rect">
            <a:avLst/>
          </a:prstGeom>
          <a:noFill/>
          <a:ln w="9525">
            <a:noFill/>
            <a:miter lim="800000"/>
            <a:headEnd/>
            <a:tailEnd/>
          </a:ln>
        </p:spPr>
      </p:pic>
      <p:sp>
        <p:nvSpPr>
          <p:cNvPr id="22" name="Rectangle 21"/>
          <p:cNvSpPr/>
          <p:nvPr/>
        </p:nvSpPr>
        <p:spPr>
          <a:xfrm>
            <a:off x="526774" y="1970350"/>
            <a:ext cx="8242852" cy="984885"/>
          </a:xfrm>
          <a:prstGeom prst="rect">
            <a:avLst/>
          </a:prstGeom>
        </p:spPr>
        <p:txBody>
          <a:bodyPr wrap="square">
            <a:spAutoFit/>
          </a:bodyPr>
          <a:lstStyle/>
          <a:p>
            <a:pPr algn="ctr"/>
            <a:r>
              <a:rPr lang="en-US" sz="2000" b="1" dirty="0" smtClean="0">
                <a:solidFill>
                  <a:srgbClr val="002060"/>
                </a:solidFill>
              </a:rPr>
              <a:t>The Supreme Court’s Decision on the Affordable Care Act:  </a:t>
            </a:r>
            <a:br>
              <a:rPr lang="en-US" sz="2000" b="1" dirty="0" smtClean="0">
                <a:solidFill>
                  <a:srgbClr val="002060"/>
                </a:solidFill>
              </a:rPr>
            </a:br>
            <a:r>
              <a:rPr lang="en-US" sz="2000" b="1" dirty="0" smtClean="0">
                <a:solidFill>
                  <a:srgbClr val="002060"/>
                </a:solidFill>
              </a:rPr>
              <a:t>Implications for Prevention and Public Health </a:t>
            </a:r>
          </a:p>
          <a:p>
            <a:pPr algn="ctr"/>
            <a:r>
              <a:rPr lang="en-US" dirty="0" smtClean="0"/>
              <a:t>July 5, 2012</a:t>
            </a:r>
            <a:endParaRPr lang="en-US" dirty="0"/>
          </a:p>
        </p:txBody>
      </p:sp>
      <p:pic>
        <p:nvPicPr>
          <p:cNvPr id="2" name="Picture 2"/>
          <p:cNvPicPr>
            <a:picLocks noChangeAspect="1" noChangeArrowheads="1"/>
          </p:cNvPicPr>
          <p:nvPr/>
        </p:nvPicPr>
        <p:blipFill>
          <a:blip r:embed="rId10"/>
          <a:srcRect l="21270" t="70111" r="53194" b="16934"/>
          <a:stretch>
            <a:fillRect/>
          </a:stretch>
        </p:blipFill>
        <p:spPr bwMode="auto">
          <a:xfrm>
            <a:off x="856811" y="808743"/>
            <a:ext cx="1754449" cy="712041"/>
          </a:xfrm>
          <a:prstGeom prst="rect">
            <a:avLst/>
          </a:prstGeom>
          <a:noFill/>
          <a:ln w="9525">
            <a:noFill/>
            <a:miter lim="800000"/>
            <a:headEnd/>
            <a:tailEnd/>
          </a:ln>
        </p:spPr>
      </p:pic>
      <p:pic>
        <p:nvPicPr>
          <p:cNvPr id="3" name="Picture 3"/>
          <p:cNvPicPr>
            <a:picLocks noChangeAspect="1" noChangeArrowheads="1"/>
          </p:cNvPicPr>
          <p:nvPr/>
        </p:nvPicPr>
        <p:blipFill>
          <a:blip r:embed="rId11"/>
          <a:srcRect l="66797" t="78512" r="7187" b="14980"/>
          <a:stretch>
            <a:fillRect/>
          </a:stretch>
        </p:blipFill>
        <p:spPr bwMode="auto">
          <a:xfrm>
            <a:off x="5014929" y="810733"/>
            <a:ext cx="3548046" cy="710051"/>
          </a:xfrm>
          <a:prstGeom prst="rect">
            <a:avLst/>
          </a:prstGeom>
          <a:noFill/>
          <a:ln w="9525">
            <a:noFill/>
            <a:miter lim="800000"/>
            <a:headEnd/>
            <a:tailEnd/>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7814"/>
          </a:xfrm>
        </p:spPr>
        <p:txBody>
          <a:bodyPr/>
          <a:lstStyle/>
          <a:p>
            <a:pPr algn="ctr"/>
            <a:r>
              <a:rPr lang="en-US" sz="3200" dirty="0" smtClean="0"/>
              <a:t>Majority:  Unconstitutional</a:t>
            </a:r>
            <a:endParaRPr lang="en-US" sz="3200" dirty="0"/>
          </a:p>
        </p:txBody>
      </p:sp>
      <p:sp>
        <p:nvSpPr>
          <p:cNvPr id="3" name="Content Placeholder 2"/>
          <p:cNvSpPr>
            <a:spLocks noGrp="1"/>
          </p:cNvSpPr>
          <p:nvPr>
            <p:ph idx="1"/>
          </p:nvPr>
        </p:nvSpPr>
        <p:spPr/>
        <p:txBody>
          <a:bodyPr/>
          <a:lstStyle/>
          <a:p>
            <a:pPr marL="339725" lvl="1" indent="-339725">
              <a:buClr>
                <a:schemeClr val="tx2"/>
              </a:buClr>
            </a:pPr>
            <a:r>
              <a:rPr lang="en-US" dirty="0" smtClean="0"/>
              <a:t>“</a:t>
            </a:r>
            <a:r>
              <a:rPr lang="en-US" sz="2400" dirty="0" smtClean="0"/>
              <a:t>The individual mandate…does not regulate existing commercial activity. It instead compels individuals to become active in commerce by purchasing a product, on the ground that their failure to do so affects interstate commerce.  </a:t>
            </a:r>
            <a:r>
              <a:rPr lang="en-US" sz="2400" b="1" dirty="0" smtClean="0"/>
              <a:t>Construing the Commerce Clause to permit Congress to regulate individuals precisely because they are doing nothing would open a new and potentially vast domain </a:t>
            </a:r>
            <a:r>
              <a:rPr lang="en-US" sz="2400" dirty="0" smtClean="0"/>
              <a:t>to congressional authority.”</a:t>
            </a:r>
            <a:endParaRPr lang="en-US" sz="2400" b="1" dirty="0" smtClean="0"/>
          </a:p>
          <a:p>
            <a:endParaRPr 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Minimum Essential Coverage</a:t>
            </a:r>
            <a:endParaRPr lang="en-US" sz="3200" dirty="0"/>
          </a:p>
        </p:txBody>
      </p:sp>
      <p:sp>
        <p:nvSpPr>
          <p:cNvPr id="3" name="Content Placeholder 2"/>
          <p:cNvSpPr>
            <a:spLocks noGrp="1"/>
          </p:cNvSpPr>
          <p:nvPr>
            <p:ph idx="1"/>
          </p:nvPr>
        </p:nvSpPr>
        <p:spPr/>
        <p:txBody>
          <a:bodyPr/>
          <a:lstStyle/>
          <a:p>
            <a:r>
              <a:rPr lang="en-US" dirty="0" smtClean="0"/>
              <a:t>Whether the individual mandate is a valid exercise of Congress’ </a:t>
            </a:r>
            <a:r>
              <a:rPr lang="en-US" b="1" dirty="0" smtClean="0"/>
              <a:t>power to lay and collect taxes.</a:t>
            </a:r>
            <a:endParaRPr lang="en-US" dirty="0" smtClean="0"/>
          </a:p>
          <a:p>
            <a:pPr lvl="1"/>
            <a:r>
              <a:rPr lang="en-US" dirty="0" smtClean="0"/>
              <a:t>NO:  Congress called it a penalty and it is intended to compel individuals to purchase insurance, not raise revenue.</a:t>
            </a:r>
          </a:p>
          <a:p>
            <a:pPr lvl="1"/>
            <a:r>
              <a:rPr lang="en-US" b="1" dirty="0" smtClean="0"/>
              <a:t>YES:  It has many of the important characteristics of a tax, including that it is collected and enforced by the IRS and raises revenue.</a:t>
            </a:r>
          </a:p>
          <a:p>
            <a:pPr lvl="1"/>
            <a:endParaRPr lang="en-US" b="1" dirty="0" smtClean="0"/>
          </a:p>
          <a:p>
            <a:pPr lvl="1">
              <a:buNone/>
            </a:pPr>
            <a:endParaRPr lang="en-US" b="1"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Majority:  Constitutional</a:t>
            </a:r>
            <a:endParaRPr lang="en-US" sz="3200" dirty="0"/>
          </a:p>
        </p:txBody>
      </p:sp>
      <p:sp>
        <p:nvSpPr>
          <p:cNvPr id="3" name="Content Placeholder 2"/>
          <p:cNvSpPr>
            <a:spLocks noGrp="1"/>
          </p:cNvSpPr>
          <p:nvPr>
            <p:ph idx="1"/>
          </p:nvPr>
        </p:nvSpPr>
        <p:spPr>
          <a:xfrm>
            <a:off x="457200" y="1712686"/>
            <a:ext cx="8229600" cy="4525963"/>
          </a:xfrm>
        </p:spPr>
        <p:txBody>
          <a:bodyPr/>
          <a:lstStyle/>
          <a:p>
            <a:pPr lvl="1"/>
            <a:r>
              <a:rPr lang="en-US" sz="2400" dirty="0" smtClean="0"/>
              <a:t>“The exaction the Affordable Care Act imposes on those without health insurance looks like a tax in many respects….It is of course true that the Act describes the payment as a ‘penalty,’ not a ‘tax.’ </a:t>
            </a:r>
            <a:r>
              <a:rPr lang="en-US" sz="2400" b="1" dirty="0" smtClean="0"/>
              <a:t>But while that label is fatal to the application of the Anti-Injunction Act, it does not determine whether the payment may be viewed as an exercise of Congress’s taxing power.”  </a:t>
            </a:r>
          </a:p>
          <a:p>
            <a:pPr lvl="1">
              <a:buNone/>
            </a:pPr>
            <a:endParaRPr lang="en-US" sz="2400" dirty="0" smtClean="0"/>
          </a:p>
          <a:p>
            <a:endParaRPr lang="en-US" sz="2000"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Majority:  Constitutional (cont’d)</a:t>
            </a:r>
            <a:endParaRPr lang="en-US" sz="3200" dirty="0"/>
          </a:p>
        </p:txBody>
      </p:sp>
      <p:sp>
        <p:nvSpPr>
          <p:cNvPr id="3" name="Content Placeholder 2"/>
          <p:cNvSpPr>
            <a:spLocks noGrp="1"/>
          </p:cNvSpPr>
          <p:nvPr>
            <p:ph idx="1"/>
          </p:nvPr>
        </p:nvSpPr>
        <p:spPr>
          <a:xfrm>
            <a:off x="457200" y="1417638"/>
            <a:ext cx="8229600" cy="4525963"/>
          </a:xfrm>
        </p:spPr>
        <p:txBody>
          <a:bodyPr/>
          <a:lstStyle/>
          <a:p>
            <a:pPr lvl="1">
              <a:buNone/>
            </a:pPr>
            <a:endParaRPr lang="en-US" b="1" dirty="0" smtClean="0"/>
          </a:p>
          <a:p>
            <a:pPr lvl="1"/>
            <a:r>
              <a:rPr lang="en-US" sz="2400" dirty="0" smtClean="0"/>
              <a:t>“In distinguishing penalties from taxes, this Court has explained that ‘if the concept of penalty means anything, it means punishment for an unlawful act or omission.’ While the individual mandate clearly aims to induce the purchase of health insurance, it need not be read to declare that failing to do so is unlawful. Neither the Act nor any other law attaches negative legal consequences to not buying health insurance, beyond requiring a payment to the IRS.”  </a:t>
            </a:r>
          </a:p>
          <a:p>
            <a:endParaRPr lang="en-US" sz="20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944562"/>
          </a:xfrm>
        </p:spPr>
        <p:txBody>
          <a:bodyPr/>
          <a:lstStyle/>
          <a:p>
            <a:pPr algn="ctr"/>
            <a:r>
              <a:rPr lang="en-US" sz="3200" dirty="0" smtClean="0"/>
              <a:t>Medicaid Expansion</a:t>
            </a:r>
          </a:p>
        </p:txBody>
      </p:sp>
      <p:sp>
        <p:nvSpPr>
          <p:cNvPr id="32771" name="Content Placeholder 2"/>
          <p:cNvSpPr>
            <a:spLocks noGrp="1"/>
          </p:cNvSpPr>
          <p:nvPr>
            <p:ph idx="1"/>
          </p:nvPr>
        </p:nvSpPr>
        <p:spPr>
          <a:xfrm>
            <a:off x="457200" y="1529864"/>
            <a:ext cx="8229600" cy="4525963"/>
          </a:xfrm>
        </p:spPr>
        <p:txBody>
          <a:bodyPr/>
          <a:lstStyle/>
          <a:p>
            <a:r>
              <a:rPr lang="en-US" dirty="0" smtClean="0"/>
              <a:t>Question:  Whether the Medicaid expansion impermissibly coerces the States into continuing their participation in the Medicaid program?</a:t>
            </a:r>
          </a:p>
          <a:p>
            <a:pPr lvl="1"/>
            <a:r>
              <a:rPr lang="en-US" b="1" u="sng" dirty="0" smtClean="0"/>
              <a:t>Yes</a:t>
            </a:r>
            <a:r>
              <a:rPr lang="en-US" b="1" dirty="0" smtClean="0"/>
              <a:t>:  The Medicaid expansion is part of the larger ACA and is the only way for states to cover low income people. Medicaid has grown to the point where states cannot afford to decline the expansion and lose all federal Medicaid funds.  Potential loss of all Medicaid funding is too onerous a condition.</a:t>
            </a:r>
          </a:p>
          <a:p>
            <a:pPr lvl="1"/>
            <a:r>
              <a:rPr lang="en-US" u="sng" dirty="0" smtClean="0"/>
              <a:t>No</a:t>
            </a:r>
            <a:r>
              <a:rPr lang="en-US" dirty="0" smtClean="0"/>
              <a:t>:  The expansion is similar to numerous previous expansions, except that it is more generous to states (100%/90% FFP). Medicaid has always been and remains a voluntary program. No federal court has accepted this argument. </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292"/>
          </a:xfrm>
        </p:spPr>
        <p:txBody>
          <a:bodyPr/>
          <a:lstStyle/>
          <a:p>
            <a:pPr algn="ctr"/>
            <a:r>
              <a:rPr lang="en-US" sz="3200" dirty="0" smtClean="0"/>
              <a:t>Plurality:  different opinions</a:t>
            </a:r>
            <a:endParaRPr lang="en-US" sz="3200" dirty="0"/>
          </a:p>
        </p:txBody>
      </p:sp>
      <p:sp>
        <p:nvSpPr>
          <p:cNvPr id="3" name="Content Placeholder 2"/>
          <p:cNvSpPr>
            <a:spLocks noGrp="1"/>
          </p:cNvSpPr>
          <p:nvPr>
            <p:ph idx="1"/>
          </p:nvPr>
        </p:nvSpPr>
        <p:spPr/>
        <p:txBody>
          <a:bodyPr/>
          <a:lstStyle/>
          <a:p>
            <a:r>
              <a:rPr lang="en-US" dirty="0" smtClean="0"/>
              <a:t>Two justices (Ginsburg, </a:t>
            </a:r>
            <a:r>
              <a:rPr lang="en-US" dirty="0" err="1" smtClean="0"/>
              <a:t>Sotomayor</a:t>
            </a:r>
            <a:r>
              <a:rPr lang="en-US" dirty="0" smtClean="0"/>
              <a:t>):  Constitutional</a:t>
            </a:r>
          </a:p>
          <a:p>
            <a:r>
              <a:rPr lang="en-US" dirty="0" smtClean="0"/>
              <a:t>Four justices (Kennedy, Scalia, Alito, Thomas):  Unconstitutional, should be struck down</a:t>
            </a:r>
          </a:p>
          <a:p>
            <a:r>
              <a:rPr lang="en-US" dirty="0" smtClean="0"/>
              <a:t>Three justices (Roberts, </a:t>
            </a:r>
            <a:r>
              <a:rPr lang="en-US" dirty="0" err="1" smtClean="0"/>
              <a:t>Kagan</a:t>
            </a:r>
            <a:r>
              <a:rPr lang="en-US" dirty="0" smtClean="0"/>
              <a:t>, </a:t>
            </a:r>
            <a:r>
              <a:rPr lang="en-US" dirty="0" err="1" smtClean="0"/>
              <a:t>Breyer</a:t>
            </a:r>
            <a:r>
              <a:rPr lang="en-US" dirty="0" smtClean="0"/>
              <a:t>):  Constitutional, but remedy allowing HHS Secretary to terminate all Medicaid funding is barred</a:t>
            </a:r>
          </a:p>
          <a:p>
            <a:endParaRPr lang="en-US" dirty="0" smtClean="0"/>
          </a:p>
          <a:p>
            <a:r>
              <a:rPr lang="en-US" b="1" dirty="0" smtClean="0"/>
              <a:t>RESULT:  Medicaid expansion survives</a:t>
            </a:r>
            <a:endParaRPr lang="en-US" b="1"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Majority - mixed holding:  Expansion constitutional, enforcement mechanism is not</a:t>
            </a:r>
            <a:endParaRPr lang="en-US" sz="2800" dirty="0"/>
          </a:p>
        </p:txBody>
      </p:sp>
      <p:sp>
        <p:nvSpPr>
          <p:cNvPr id="3" name="Content Placeholder 2"/>
          <p:cNvSpPr>
            <a:spLocks noGrp="1"/>
          </p:cNvSpPr>
          <p:nvPr>
            <p:ph idx="1"/>
          </p:nvPr>
        </p:nvSpPr>
        <p:spPr>
          <a:xfrm>
            <a:off x="457200" y="1656522"/>
            <a:ext cx="8229600" cy="4337761"/>
          </a:xfrm>
        </p:spPr>
        <p:txBody>
          <a:bodyPr/>
          <a:lstStyle/>
          <a:p>
            <a:r>
              <a:rPr lang="en-US" dirty="0" smtClean="0"/>
              <a:t>The Medicaid expansion “accomplishes a shift in kind, not merely degree. The original program was designed to cover medical services for four particular categories of the needy: the disabled, the blind, the elderly, and needy families with dependent children</a:t>
            </a:r>
            <a:r>
              <a:rPr lang="en-US" b="1" dirty="0" smtClean="0"/>
              <a:t>.” </a:t>
            </a:r>
          </a:p>
          <a:p>
            <a:r>
              <a:rPr lang="en-US" b="1" dirty="0" smtClean="0"/>
              <a:t>“Under the Affordable Care Act, Medicaid is transformed into a program to meet the health care needs of the entire nonelderly population with income below 133 percent of the poverty level.”</a:t>
            </a:r>
            <a:r>
              <a:rPr lang="en-US" dirty="0" smtClean="0"/>
              <a:t> </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871991"/>
          </a:xfrm>
        </p:spPr>
        <p:txBody>
          <a:bodyPr/>
          <a:lstStyle/>
          <a:p>
            <a:pPr algn="ctr"/>
            <a:r>
              <a:rPr lang="en-US" sz="3200" dirty="0" smtClean="0"/>
              <a:t>Severability</a:t>
            </a:r>
          </a:p>
        </p:txBody>
      </p:sp>
      <p:sp>
        <p:nvSpPr>
          <p:cNvPr id="35843" name="Content Placeholder 2"/>
          <p:cNvSpPr>
            <a:spLocks noGrp="1"/>
          </p:cNvSpPr>
          <p:nvPr>
            <p:ph idx="1"/>
          </p:nvPr>
        </p:nvSpPr>
        <p:spPr>
          <a:xfrm>
            <a:off x="457200" y="1378857"/>
            <a:ext cx="8229600" cy="4525963"/>
          </a:xfrm>
        </p:spPr>
        <p:txBody>
          <a:bodyPr/>
          <a:lstStyle/>
          <a:p>
            <a:r>
              <a:rPr lang="en-US" dirty="0" smtClean="0"/>
              <a:t>Medicaid provision authorizing HHS Secretary to withhold all Medicaid funding for failing to comply with Medicaid requirements is unconstitutional, but severable from remainder of ACA.</a:t>
            </a:r>
          </a:p>
          <a:p>
            <a:r>
              <a:rPr lang="en-US" dirty="0" smtClean="0"/>
              <a:t>However, “nothing in our opinion precludes Congress from offering funds under the Affordable Care Act to expand the availability of health care, and requiring that States accepting such funds comply with the conditions on their use</a:t>
            </a:r>
            <a:r>
              <a:rPr lang="en-US" b="1" dirty="0" smtClean="0"/>
              <a:t>. What Congress is not free to do is to penalize States that choose not to participate in that new program by taking away their existing Medicaid funding</a:t>
            </a:r>
            <a:r>
              <a:rPr lang="en-US" dirty="0" smtClean="0"/>
              <a:t>.”</a:t>
            </a:r>
          </a:p>
          <a:p>
            <a:endParaRPr lang="en-US" dirty="0" smtClean="0"/>
          </a:p>
          <a:p>
            <a:endParaRPr lang="en-US" dirty="0" smtClean="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sz="3200" dirty="0" smtClean="0"/>
              <a:t>All ACA Provisions Survive</a:t>
            </a:r>
          </a:p>
        </p:txBody>
      </p:sp>
      <p:sp>
        <p:nvSpPr>
          <p:cNvPr id="37891" name="Content Placeholder 2"/>
          <p:cNvSpPr>
            <a:spLocks noGrp="1"/>
          </p:cNvSpPr>
          <p:nvPr>
            <p:ph idx="1"/>
          </p:nvPr>
        </p:nvSpPr>
        <p:spPr/>
        <p:txBody>
          <a:bodyPr/>
          <a:lstStyle/>
          <a:p>
            <a:pPr lvl="1"/>
            <a:r>
              <a:rPr lang="en-US" sz="2400" dirty="0" smtClean="0"/>
              <a:t>Young adults can stay on parents’ insurance until age 26</a:t>
            </a:r>
          </a:p>
          <a:p>
            <a:pPr lvl="1"/>
            <a:r>
              <a:rPr lang="en-US" sz="2400" dirty="0" smtClean="0"/>
              <a:t>Insurance companies can’t exclude people with preexisting conditions, rescind coverage, discriminate on condition or disability</a:t>
            </a:r>
          </a:p>
          <a:p>
            <a:pPr lvl="1"/>
            <a:r>
              <a:rPr lang="en-US" sz="2400" dirty="0" smtClean="0"/>
              <a:t>States may still obtain permission to offer Medicaid-covered community based services </a:t>
            </a:r>
          </a:p>
          <a:p>
            <a:pPr lvl="1"/>
            <a:r>
              <a:rPr lang="en-US" sz="2400" dirty="0" smtClean="0"/>
              <a:t>Premium assistance tax credits available</a:t>
            </a:r>
          </a:p>
          <a:p>
            <a:pPr lvl="1"/>
            <a:r>
              <a:rPr lang="en-US" sz="2400" dirty="0" smtClean="0"/>
              <a:t>Basic Health Plan option</a:t>
            </a:r>
          </a:p>
          <a:p>
            <a:pPr lvl="1"/>
            <a:r>
              <a:rPr lang="en-US" sz="2400" dirty="0" smtClean="0"/>
              <a:t>And more!</a:t>
            </a:r>
          </a:p>
          <a:p>
            <a:pPr lvl="1"/>
            <a:endParaRPr lang="en-US" sz="2400" dirty="0" smtClean="0"/>
          </a:p>
          <a:p>
            <a:pPr lvl="1">
              <a:buNone/>
            </a:pPr>
            <a:endParaRPr lang="en-US" sz="2400" dirty="0" smtClean="0"/>
          </a:p>
          <a:p>
            <a:pPr lvl="1">
              <a:buFont typeface="Arial" charset="0"/>
              <a:buNone/>
            </a:pPr>
            <a:endParaRPr lang="en-US" sz="2400" dirty="0" smtClean="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Public health provisions survive </a:t>
            </a:r>
            <a:endParaRPr lang="en-US" sz="3200" dirty="0"/>
          </a:p>
        </p:txBody>
      </p:sp>
      <p:sp>
        <p:nvSpPr>
          <p:cNvPr id="3" name="Content Placeholder 2"/>
          <p:cNvSpPr>
            <a:spLocks noGrp="1"/>
          </p:cNvSpPr>
          <p:nvPr>
            <p:ph idx="1"/>
          </p:nvPr>
        </p:nvSpPr>
        <p:spPr/>
        <p:txBody>
          <a:bodyPr/>
          <a:lstStyle/>
          <a:p>
            <a:pPr lvl="0"/>
            <a:r>
              <a:rPr lang="en-US" sz="2000" dirty="0" smtClean="0"/>
              <a:t>National Prevention, Health Promotion, and Public Health Council</a:t>
            </a:r>
          </a:p>
          <a:p>
            <a:pPr lvl="0"/>
            <a:r>
              <a:rPr lang="en-US" sz="2000" dirty="0" smtClean="0"/>
              <a:t>Prevention and Public Health Fund</a:t>
            </a:r>
          </a:p>
          <a:p>
            <a:pPr lvl="0"/>
            <a:r>
              <a:rPr lang="en-US" sz="2000" dirty="0" smtClean="0"/>
              <a:t>Requirements that health plans cover substance use disorder treatment;</a:t>
            </a:r>
          </a:p>
          <a:p>
            <a:pPr lvl="0"/>
            <a:r>
              <a:rPr lang="en-US" sz="2000" dirty="0" smtClean="0"/>
              <a:t>Provisions for reasonable break times for nursing mothers in the workplace;</a:t>
            </a:r>
          </a:p>
          <a:p>
            <a:pPr lvl="0"/>
            <a:r>
              <a:rPr lang="en-US" sz="2000" dirty="0" smtClean="0"/>
              <a:t>Programs to improve oral health;</a:t>
            </a:r>
          </a:p>
          <a:p>
            <a:pPr lvl="0"/>
            <a:r>
              <a:rPr lang="en-US" sz="2000" dirty="0" smtClean="0"/>
              <a:t>Provisions increasing Medicare and Medicaid coverage of preventive services;</a:t>
            </a:r>
          </a:p>
          <a:p>
            <a:pPr lvl="0"/>
            <a:r>
              <a:rPr lang="en-US" sz="2000" dirty="0" smtClean="0"/>
              <a:t>Establishment of a national diabetes prevention program;</a:t>
            </a:r>
          </a:p>
          <a:p>
            <a:pPr lvl="0"/>
            <a:r>
              <a:rPr lang="en-US" sz="2000" dirty="0" smtClean="0"/>
              <a:t>Permanent reauthorization of and appropriations for the Indian Health Care Improvement Act;</a:t>
            </a:r>
          </a:p>
          <a:p>
            <a:pPr lvl="0"/>
            <a:r>
              <a:rPr lang="en-US" sz="2000" dirty="0" smtClean="0"/>
              <a:t>And more!    </a:t>
            </a:r>
          </a:p>
          <a:p>
            <a:endParaRPr lang="en-US" sz="200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5800" y="2902857"/>
            <a:ext cx="7772400" cy="1363662"/>
          </a:xfrm>
        </p:spPr>
        <p:txBody>
          <a:bodyPr/>
          <a:lstStyle/>
          <a:p>
            <a:r>
              <a:rPr lang="en-US" sz="2800" dirty="0" smtClean="0"/>
              <a:t>The Supreme Court’s Decision on the Affordable Care Act:  </a:t>
            </a:r>
            <a:br>
              <a:rPr lang="en-US" sz="2800" dirty="0" smtClean="0"/>
            </a:br>
            <a:r>
              <a:rPr lang="en-US" sz="2800" dirty="0" smtClean="0"/>
              <a:t>Implications for Prevention and Public Health</a:t>
            </a:r>
          </a:p>
        </p:txBody>
      </p:sp>
      <p:sp>
        <p:nvSpPr>
          <p:cNvPr id="3" name="Subtitle 2"/>
          <p:cNvSpPr>
            <a:spLocks noGrp="1"/>
          </p:cNvSpPr>
          <p:nvPr>
            <p:ph type="subTitle" idx="1"/>
          </p:nvPr>
        </p:nvSpPr>
        <p:spPr>
          <a:xfrm>
            <a:off x="1371600" y="4479925"/>
            <a:ext cx="6400800" cy="873125"/>
          </a:xfrm>
        </p:spPr>
        <p:txBody>
          <a:bodyPr rtlCol="0">
            <a:normAutofit lnSpcReduction="10000"/>
          </a:bodyPr>
          <a:lstStyle/>
          <a:p>
            <a:pPr fontAlgn="auto">
              <a:spcAft>
                <a:spcPts val="0"/>
              </a:spcAft>
              <a:buFont typeface="Arial"/>
              <a:buNone/>
              <a:defRPr/>
            </a:pPr>
            <a:r>
              <a:rPr lang="en-US" dirty="0" smtClean="0">
                <a:latin typeface="Arial Narrow Bold" pitchFamily="34" charset="0"/>
                <a:ea typeface="Arial Narrow Bold" pitchFamily="34" charset="0"/>
                <a:cs typeface="Arial Narrow Bold" pitchFamily="34" charset="0"/>
              </a:rPr>
              <a:t> </a:t>
            </a:r>
            <a:endParaRPr lang="en-US" dirty="0">
              <a:latin typeface="Arial Narrow Bold" pitchFamily="34" charset="0"/>
              <a:ea typeface="Arial Narrow Bold" pitchFamily="34" charset="0"/>
              <a:cs typeface="Arial Narrow Bold" pitchFamily="34" charset="0"/>
            </a:endParaRPr>
          </a:p>
          <a:p>
            <a:pPr fontAlgn="auto">
              <a:spcAft>
                <a:spcPts val="0"/>
              </a:spcAft>
              <a:buFont typeface="Arial"/>
              <a:buNone/>
              <a:defRPr/>
            </a:pPr>
            <a:r>
              <a:rPr lang="en-US" dirty="0" smtClean="0">
                <a:latin typeface="Arial Narrow Bold" pitchFamily="34" charset="0"/>
                <a:ea typeface="Arial Narrow Bold" pitchFamily="34" charset="0"/>
                <a:cs typeface="Arial Narrow Bold" pitchFamily="34" charset="0"/>
              </a:rPr>
              <a:t>American Public Health Association Webinar</a:t>
            </a:r>
            <a:endParaRPr lang="en-US" dirty="0">
              <a:latin typeface="Arial Narrow Bold" pitchFamily="34" charset="0"/>
              <a:ea typeface="Arial Narrow Bold" pitchFamily="34" charset="0"/>
              <a:cs typeface="Arial Narrow Bold" pitchFamily="34" charset="0"/>
            </a:endParaRPr>
          </a:p>
          <a:p>
            <a:pPr fontAlgn="auto">
              <a:spcAft>
                <a:spcPts val="0"/>
              </a:spcAft>
              <a:buFont typeface="Arial"/>
              <a:buNone/>
              <a:defRPr/>
            </a:pPr>
            <a:endParaRPr lang="en-US" dirty="0"/>
          </a:p>
        </p:txBody>
      </p:sp>
      <p:sp>
        <p:nvSpPr>
          <p:cNvPr id="27652" name="Subtitle 2"/>
          <p:cNvSpPr txBox="1">
            <a:spLocks/>
          </p:cNvSpPr>
          <p:nvPr/>
        </p:nvSpPr>
        <p:spPr bwMode="auto">
          <a:xfrm>
            <a:off x="1371600" y="5346700"/>
            <a:ext cx="6400800" cy="504825"/>
          </a:xfrm>
          <a:prstGeom prst="rect">
            <a:avLst/>
          </a:prstGeom>
          <a:noFill/>
          <a:ln w="9525">
            <a:noFill/>
            <a:miter lim="800000"/>
            <a:headEnd/>
            <a:tailEnd/>
          </a:ln>
        </p:spPr>
        <p:txBody>
          <a:bodyPr/>
          <a:lstStyle/>
          <a:p>
            <a:pPr algn="ctr">
              <a:spcBef>
                <a:spcPct val="20000"/>
              </a:spcBef>
              <a:buClr>
                <a:srgbClr val="00347F"/>
              </a:buClr>
              <a:buFont typeface="Arial" charset="0"/>
              <a:buNone/>
            </a:pPr>
            <a:r>
              <a:rPr lang="en-US" dirty="0" smtClean="0">
                <a:solidFill>
                  <a:srgbClr val="A6A6A6"/>
                </a:solidFill>
                <a:ea typeface="Arial Narrow Bold" pitchFamily="34" charset="0"/>
                <a:cs typeface="Arial Narrow Bold" pitchFamily="34" charset="0"/>
              </a:rPr>
              <a:t>July 5, 2012</a:t>
            </a:r>
            <a:endParaRPr lang="en-US" dirty="0">
              <a:solidFill>
                <a:srgbClr val="A6A6A6"/>
              </a:solidFill>
              <a:ea typeface="Arial Narrow Bold" pitchFamily="34" charset="0"/>
              <a:cs typeface="Arial Narrow Bold" pitchFamily="34" charset="0"/>
            </a:endParaRPr>
          </a:p>
        </p:txBody>
      </p:sp>
      <p:pic>
        <p:nvPicPr>
          <p:cNvPr id="5" name="Picture 2" descr="C:\Users\shelly.talcott\Desktop\APHA_logoword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3158" y="5674884"/>
            <a:ext cx="1816608"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G:\Network Marketing\Marketing toolkit long term\logo files\network_1color_white_nobackground.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05800" y="5601519"/>
            <a:ext cx="3706812" cy="1066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Other challenges on the horizon</a:t>
            </a:r>
            <a:endParaRPr lang="en-US" sz="3200" dirty="0"/>
          </a:p>
        </p:txBody>
      </p:sp>
      <p:sp>
        <p:nvSpPr>
          <p:cNvPr id="3" name="Content Placeholder 2"/>
          <p:cNvSpPr>
            <a:spLocks noGrp="1"/>
          </p:cNvSpPr>
          <p:nvPr>
            <p:ph idx="1"/>
          </p:nvPr>
        </p:nvSpPr>
        <p:spPr/>
        <p:txBody>
          <a:bodyPr/>
          <a:lstStyle/>
          <a:p>
            <a:r>
              <a:rPr lang="en-US" dirty="0" smtClean="0"/>
              <a:t>Contraception coverage requirement</a:t>
            </a:r>
          </a:p>
          <a:p>
            <a:pPr lvl="1"/>
            <a:r>
              <a:rPr lang="en-US" dirty="0" smtClean="0"/>
              <a:t>Challenges by employers claiming violation of religious freedom</a:t>
            </a:r>
          </a:p>
          <a:p>
            <a:r>
              <a:rPr lang="en-US" dirty="0" smtClean="0"/>
              <a:t>Independent Payment Advisory Board</a:t>
            </a:r>
          </a:p>
          <a:p>
            <a:pPr lvl="1"/>
            <a:r>
              <a:rPr lang="en-US" dirty="0" smtClean="0"/>
              <a:t>Created to monitor Medicare spending</a:t>
            </a:r>
          </a:p>
          <a:p>
            <a:r>
              <a:rPr lang="en-US" dirty="0" smtClean="0"/>
              <a:t>Challenges based on invasion of privacy, interference with medical autonomy, usurping legislative authority</a:t>
            </a:r>
          </a:p>
          <a:p>
            <a:pPr lvl="1">
              <a:buNone/>
            </a:pPr>
            <a:endParaRPr lang="en-US" dirty="0" smtClean="0"/>
          </a:p>
          <a:p>
            <a:pPr lvl="1">
              <a:buNone/>
            </a:pPr>
            <a:endParaRPr lang="en-US" dirty="0" smtClean="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sz="3200" dirty="0" smtClean="0"/>
              <a:t>Medicaid Expansion:  </a:t>
            </a:r>
            <a:br>
              <a:rPr lang="en-US" sz="3200" dirty="0" smtClean="0"/>
            </a:br>
            <a:r>
              <a:rPr lang="en-US" sz="3200" dirty="0"/>
              <a:t>m</a:t>
            </a:r>
            <a:r>
              <a:rPr lang="en-US" sz="3200" dirty="0" smtClean="0"/>
              <a:t>any questions remain</a:t>
            </a:r>
          </a:p>
        </p:txBody>
      </p:sp>
      <p:sp>
        <p:nvSpPr>
          <p:cNvPr id="39939" name="Content Placeholder 2"/>
          <p:cNvSpPr>
            <a:spLocks noGrp="1"/>
          </p:cNvSpPr>
          <p:nvPr>
            <p:ph idx="1"/>
          </p:nvPr>
        </p:nvSpPr>
        <p:spPr/>
        <p:txBody>
          <a:bodyPr/>
          <a:lstStyle/>
          <a:p>
            <a:r>
              <a:rPr lang="en-US" dirty="0" smtClean="0"/>
              <a:t>Is the expansion “optional?”</a:t>
            </a:r>
          </a:p>
          <a:p>
            <a:r>
              <a:rPr lang="en-US" dirty="0" smtClean="0"/>
              <a:t>May states expand only partially, e.g., only to 75% of FPL?</a:t>
            </a:r>
          </a:p>
          <a:p>
            <a:r>
              <a:rPr lang="en-US" dirty="0" smtClean="0"/>
              <a:t>May states opt in, then opt out when federal match decreases to 90%?</a:t>
            </a:r>
          </a:p>
          <a:p>
            <a:r>
              <a:rPr lang="en-US" dirty="0" smtClean="0"/>
              <a:t>Is enforcement of other Medicaid ACA provisions affected?</a:t>
            </a:r>
          </a:p>
          <a:p>
            <a:r>
              <a:rPr lang="en-US" dirty="0" smtClean="0"/>
              <a:t>Is the Medicaid eligibility Maintenance of Effort (MOE) provision affected?</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 </a:t>
            </a:r>
            <a:endParaRPr lang="en-US" sz="3200" dirty="0"/>
          </a:p>
        </p:txBody>
      </p:sp>
      <p:sp>
        <p:nvSpPr>
          <p:cNvPr id="3" name="Content Placeholder 2"/>
          <p:cNvSpPr>
            <a:spLocks noGrp="1"/>
          </p:cNvSpPr>
          <p:nvPr>
            <p:ph idx="1"/>
          </p:nvPr>
        </p:nvSpPr>
        <p:spPr>
          <a:xfrm>
            <a:off x="457200" y="723900"/>
            <a:ext cx="8229600" cy="5402263"/>
          </a:xfrm>
        </p:spPr>
        <p:txBody>
          <a:bodyPr/>
          <a:lstStyle/>
          <a:p>
            <a:pPr marL="0" indent="0" algn="ctr">
              <a:buNone/>
            </a:pPr>
            <a:r>
              <a:rPr lang="en-US" sz="3200" b="1" dirty="0" smtClean="0">
                <a:solidFill>
                  <a:schemeClr val="tx2">
                    <a:lumMod val="75000"/>
                  </a:schemeClr>
                </a:solidFill>
              </a:rPr>
              <a:t>Questions?</a:t>
            </a:r>
          </a:p>
          <a:p>
            <a:pPr marL="0" indent="0" algn="ctr">
              <a:buNone/>
            </a:pPr>
            <a:r>
              <a:rPr lang="en-US" dirty="0" smtClean="0">
                <a:solidFill>
                  <a:srgbClr val="002060"/>
                </a:solidFill>
              </a:rPr>
              <a:t>Please use the chat function to submit any questions.</a:t>
            </a:r>
            <a:endParaRPr lang="en-US" dirty="0">
              <a:solidFill>
                <a:srgbClr val="002060"/>
              </a:solidFill>
            </a:endParaRPr>
          </a:p>
          <a:p>
            <a:pPr marL="0" indent="0" algn="ctr">
              <a:buNone/>
            </a:pPr>
            <a:endParaRPr lang="en-US" dirty="0" smtClean="0">
              <a:solidFill>
                <a:schemeClr val="tx2">
                  <a:lumMod val="75000"/>
                </a:schemeClr>
              </a:solidFill>
            </a:endParaRPr>
          </a:p>
          <a:p>
            <a:pPr marL="0" indent="0" algn="ctr">
              <a:buNone/>
            </a:pPr>
            <a:r>
              <a:rPr lang="en-US" b="1" dirty="0" smtClean="0">
                <a:solidFill>
                  <a:schemeClr val="tx2">
                    <a:lumMod val="75000"/>
                  </a:schemeClr>
                </a:solidFill>
              </a:rPr>
              <a:t>For more information: </a:t>
            </a:r>
          </a:p>
          <a:p>
            <a:pPr marL="0" indent="0" algn="ctr">
              <a:buNone/>
            </a:pPr>
            <a:r>
              <a:rPr lang="en-US" sz="2000" dirty="0" smtClean="0">
                <a:solidFill>
                  <a:schemeClr val="tx2">
                    <a:lumMod val="75000"/>
                  </a:schemeClr>
                </a:solidFill>
              </a:rPr>
              <a:t>somers@healthlaw.org</a:t>
            </a:r>
          </a:p>
          <a:p>
            <a:pPr marL="0" indent="0" algn="ctr">
              <a:buNone/>
            </a:pPr>
            <a:r>
              <a:rPr lang="en-US" sz="2000" dirty="0" smtClean="0">
                <a:solidFill>
                  <a:schemeClr val="tx2">
                    <a:lumMod val="75000"/>
                  </a:schemeClr>
                </a:solidFill>
              </a:rPr>
              <a:t>perkins@healthlaw.org</a:t>
            </a:r>
          </a:p>
          <a:p>
            <a:pPr marL="0" indent="0" algn="ctr">
              <a:buNone/>
            </a:pPr>
            <a:r>
              <a:rPr lang="en-US" sz="2000" dirty="0" smtClean="0">
                <a:solidFill>
                  <a:schemeClr val="tx2">
                    <a:lumMod val="75000"/>
                  </a:schemeClr>
                </a:solidFill>
              </a:rPr>
              <a:t>www.healthlaw.org</a:t>
            </a:r>
          </a:p>
          <a:p>
            <a:pPr marL="0" indent="0" algn="ctr">
              <a:buNone/>
            </a:pPr>
            <a:r>
              <a:rPr lang="en-US" sz="2000" dirty="0" smtClean="0">
                <a:solidFill>
                  <a:schemeClr val="tx2">
                    <a:lumMod val="75000"/>
                  </a:schemeClr>
                </a:solidFill>
              </a:rPr>
              <a:t>www.networkforphl.org</a:t>
            </a:r>
          </a:p>
          <a:p>
            <a:pPr marL="0" indent="0" algn="ctr">
              <a:buNone/>
            </a:pPr>
            <a:r>
              <a:rPr lang="en-US" sz="2000" dirty="0" smtClean="0">
                <a:solidFill>
                  <a:srgbClr val="002060"/>
                </a:solidFill>
              </a:rPr>
              <a:t>www.apha.org</a:t>
            </a:r>
            <a:endParaRPr lang="en-US" dirty="0" smtClean="0">
              <a:solidFill>
                <a:schemeClr val="tx2">
                  <a:lumMod val="75000"/>
                </a:schemeClr>
              </a:solidFill>
            </a:endParaRPr>
          </a:p>
          <a:p>
            <a:pPr marL="0" indent="0" algn="ctr">
              <a:buNone/>
            </a:pPr>
            <a:endParaRPr lang="en-US" dirty="0" smtClean="0">
              <a:solidFill>
                <a:schemeClr val="tx2">
                  <a:lumMod val="75000"/>
                </a:schemeClr>
              </a:solidFill>
            </a:endParaRPr>
          </a:p>
        </p:txBody>
      </p:sp>
      <p:sp>
        <p:nvSpPr>
          <p:cNvPr id="4" name="Rectangle 3"/>
          <p:cNvSpPr/>
          <p:nvPr/>
        </p:nvSpPr>
        <p:spPr>
          <a:xfrm>
            <a:off x="590550" y="4438650"/>
            <a:ext cx="7839075" cy="1985159"/>
          </a:xfrm>
          <a:prstGeom prst="rect">
            <a:avLst/>
          </a:prstGeom>
        </p:spPr>
        <p:txBody>
          <a:bodyPr wrap="square">
            <a:spAutoFit/>
          </a:bodyPr>
          <a:lstStyle/>
          <a:p>
            <a:pPr algn="ctr">
              <a:spcBef>
                <a:spcPct val="50000"/>
              </a:spcBef>
            </a:pPr>
            <a:endParaRPr lang="en-US" b="1" dirty="0" smtClean="0">
              <a:solidFill>
                <a:srgbClr val="002060"/>
              </a:solidFill>
            </a:endParaRPr>
          </a:p>
          <a:p>
            <a:pPr algn="ctr">
              <a:spcBef>
                <a:spcPct val="50000"/>
              </a:spcBef>
            </a:pPr>
            <a:r>
              <a:rPr lang="en-US" b="1" dirty="0" smtClean="0">
                <a:solidFill>
                  <a:srgbClr val="002060"/>
                </a:solidFill>
              </a:rPr>
              <a:t>This webinar will be posted this week on two APHA </a:t>
            </a:r>
            <a:r>
              <a:rPr lang="en-US" b="1" dirty="0" err="1" smtClean="0">
                <a:solidFill>
                  <a:srgbClr val="002060"/>
                </a:solidFill>
              </a:rPr>
              <a:t>webpages</a:t>
            </a:r>
            <a:r>
              <a:rPr lang="en-US" b="1" dirty="0" smtClean="0">
                <a:solidFill>
                  <a:srgbClr val="002060"/>
                </a:solidFill>
              </a:rPr>
              <a:t>: </a:t>
            </a:r>
          </a:p>
          <a:p>
            <a:pPr algn="ctr">
              <a:spcBef>
                <a:spcPct val="50000"/>
              </a:spcBef>
            </a:pPr>
            <a:r>
              <a:rPr lang="en-US" sz="1400" dirty="0" smtClean="0">
                <a:hlinkClick r:id="rId3"/>
              </a:rPr>
              <a:t>http://apha.org/advocacy/Health+Reform/court_cases/</a:t>
            </a:r>
            <a:endParaRPr lang="en-US" sz="1400" dirty="0" smtClean="0"/>
          </a:p>
          <a:p>
            <a:pPr algn="ctr">
              <a:spcBef>
                <a:spcPct val="50000"/>
              </a:spcBef>
            </a:pPr>
            <a:r>
              <a:rPr lang="en-US" sz="1400" dirty="0" smtClean="0">
                <a:hlinkClick r:id="rId4"/>
              </a:rPr>
              <a:t>http://www.apha.org/advocacy/reports/webinars/default.htm</a:t>
            </a:r>
            <a:r>
              <a:rPr lang="en-US" sz="1400" dirty="0" smtClean="0"/>
              <a:t/>
            </a:r>
            <a:br>
              <a:rPr lang="en-US" sz="1400"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xmlns="" val="119149265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706023"/>
          </a:xfrm>
        </p:spPr>
        <p:txBody>
          <a:bodyPr/>
          <a:lstStyle/>
          <a:p>
            <a:pPr algn="ctr"/>
            <a:r>
              <a:rPr lang="en-US" sz="3200" dirty="0" smtClean="0"/>
              <a:t>ACA Litigation by the Numbers</a:t>
            </a:r>
          </a:p>
        </p:txBody>
      </p:sp>
      <p:sp>
        <p:nvSpPr>
          <p:cNvPr id="29699" name="Content Placeholder 2"/>
          <p:cNvSpPr>
            <a:spLocks noGrp="1"/>
          </p:cNvSpPr>
          <p:nvPr>
            <p:ph idx="1"/>
          </p:nvPr>
        </p:nvSpPr>
        <p:spPr>
          <a:xfrm>
            <a:off x="457200" y="1073426"/>
            <a:ext cx="8229600" cy="4642177"/>
          </a:xfrm>
        </p:spPr>
        <p:txBody>
          <a:bodyPr/>
          <a:lstStyle/>
          <a:p>
            <a:r>
              <a:rPr lang="en-US" sz="2000" dirty="0" smtClean="0"/>
              <a:t>27 			Federal district court cases</a:t>
            </a:r>
          </a:p>
          <a:p>
            <a:r>
              <a:rPr lang="en-US" sz="2000" dirty="0" smtClean="0"/>
              <a:t>11 			Federal circuit court of appeal cases</a:t>
            </a:r>
          </a:p>
          <a:p>
            <a:r>
              <a:rPr lang="en-US" sz="2000" dirty="0" smtClean="0"/>
              <a:t>1 			Federal circuit court holding Medicaid expansion 					constitutional  </a:t>
            </a:r>
          </a:p>
          <a:p>
            <a:r>
              <a:rPr lang="en-US" sz="2000" dirty="0" smtClean="0"/>
              <a:t>0			Federal circuit courts holding Medicaid expansion 					unconstitutional</a:t>
            </a:r>
          </a:p>
          <a:p>
            <a:r>
              <a:rPr lang="en-US" sz="2000" dirty="0" smtClean="0"/>
              <a:t>1			Federal circuit courts holding minimum coverage 					requirement	 unconstitutional</a:t>
            </a:r>
          </a:p>
          <a:p>
            <a:r>
              <a:rPr lang="en-US" sz="2000" dirty="0" smtClean="0"/>
              <a:t>2			Federal circuit courts holding </a:t>
            </a:r>
            <a:r>
              <a:rPr lang="en-US" sz="2000" dirty="0"/>
              <a:t>minimum coverage 					requirement	 unconstitutional</a:t>
            </a:r>
          </a:p>
          <a:p>
            <a:r>
              <a:rPr lang="en-US" sz="2000" dirty="0" smtClean="0"/>
              <a:t>90			</a:t>
            </a:r>
            <a:r>
              <a:rPr lang="en-US" sz="2000" i="1" dirty="0" smtClean="0"/>
              <a:t>Amicus</a:t>
            </a:r>
            <a:r>
              <a:rPr lang="en-US" sz="2000" dirty="0" smtClean="0"/>
              <a:t> briefs supporting constitutionality of 							the Medicaid expansion</a:t>
            </a:r>
          </a:p>
          <a:p>
            <a:r>
              <a:rPr lang="en-US" sz="2000" dirty="0" smtClean="0"/>
              <a:t>17M			Individuals who could obtain health coverage 						through the ACA Medicaid expansion</a:t>
            </a:r>
          </a:p>
          <a:p>
            <a:pPr>
              <a:buFont typeface="Arial" charset="0"/>
              <a:buNone/>
            </a:pPr>
            <a:r>
              <a:rPr lang="en-US" sz="2200" dirty="0" smtClean="0"/>
              <a:t>			</a:t>
            </a:r>
            <a:endParaRPr lang="en-US" sz="2000" dirty="0" smtClean="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US" sz="3200" dirty="0" smtClean="0"/>
              <a:t>Setting the Supreme Court Scene</a:t>
            </a:r>
          </a:p>
        </p:txBody>
      </p:sp>
      <p:sp>
        <p:nvSpPr>
          <p:cNvPr id="30723" name="Content Placeholder 2"/>
          <p:cNvSpPr>
            <a:spLocks noGrp="1"/>
          </p:cNvSpPr>
          <p:nvPr>
            <p:ph idx="1"/>
          </p:nvPr>
        </p:nvSpPr>
        <p:spPr/>
        <p:txBody>
          <a:bodyPr/>
          <a:lstStyle/>
          <a:p>
            <a:r>
              <a:rPr lang="en-US" dirty="0" smtClean="0"/>
              <a:t>Appeal from 11</a:t>
            </a:r>
            <a:r>
              <a:rPr lang="en-US" baseline="30000" dirty="0" smtClean="0"/>
              <a:t>th</a:t>
            </a:r>
            <a:r>
              <a:rPr lang="en-US" dirty="0" smtClean="0"/>
              <a:t> Circuit Court of Appeals</a:t>
            </a:r>
          </a:p>
          <a:p>
            <a:pPr lvl="1"/>
            <a:r>
              <a:rPr lang="en-US" b="1" i="1" dirty="0" smtClean="0"/>
              <a:t>Nat’l Federation of </a:t>
            </a:r>
            <a:r>
              <a:rPr lang="en-US" b="1" i="1" dirty="0" err="1" smtClean="0"/>
              <a:t>Indep</a:t>
            </a:r>
            <a:r>
              <a:rPr lang="en-US" b="1" i="1" dirty="0" smtClean="0"/>
              <a:t>. Businesses v. Sebelius</a:t>
            </a:r>
          </a:p>
          <a:p>
            <a:pPr lvl="1"/>
            <a:r>
              <a:rPr lang="en-US" i="1" dirty="0" smtClean="0"/>
              <a:t>Dep’t of Health &amp; Human Services v. Florida</a:t>
            </a:r>
          </a:p>
          <a:p>
            <a:pPr lvl="1"/>
            <a:r>
              <a:rPr lang="en-US" i="1" dirty="0" smtClean="0"/>
              <a:t>Florida v. Dep’t of Health &amp; Human Services</a:t>
            </a:r>
          </a:p>
          <a:p>
            <a:pPr>
              <a:buFont typeface="Arial" charset="0"/>
              <a:buNone/>
            </a:pPr>
            <a:endParaRPr lang="en-US" dirty="0" smtClean="0"/>
          </a:p>
          <a:p>
            <a:r>
              <a:rPr lang="en-US" dirty="0" smtClean="0"/>
              <a:t>Oral Argument </a:t>
            </a:r>
          </a:p>
          <a:p>
            <a:pPr lvl="1"/>
            <a:r>
              <a:rPr lang="en-US" dirty="0" smtClean="0"/>
              <a:t>March 26-28</a:t>
            </a:r>
          </a:p>
          <a:p>
            <a:endParaRPr lang="en-US" dirty="0" smtClean="0"/>
          </a:p>
          <a:p>
            <a:pPr lvl="1">
              <a:buFont typeface="Arial" charset="0"/>
              <a:buNone/>
            </a:pPr>
            <a:endParaRPr lang="en-US" dirty="0" smtClean="0"/>
          </a:p>
          <a:p>
            <a:pPr lvl="1">
              <a:buFont typeface="Arial" charset="0"/>
              <a:buNone/>
            </a:pPr>
            <a:endParaRPr lang="en-US" dirty="0" smtClean="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sz="3200" dirty="0" smtClean="0"/>
              <a:t>ACA Provisions at Issue</a:t>
            </a:r>
          </a:p>
        </p:txBody>
      </p:sp>
      <p:sp>
        <p:nvSpPr>
          <p:cNvPr id="28675" name="Content Placeholder 2"/>
          <p:cNvSpPr>
            <a:spLocks noGrp="1"/>
          </p:cNvSpPr>
          <p:nvPr>
            <p:ph idx="1"/>
          </p:nvPr>
        </p:nvSpPr>
        <p:spPr>
          <a:xfrm>
            <a:off x="457200" y="1417638"/>
            <a:ext cx="8229600" cy="4525963"/>
          </a:xfrm>
        </p:spPr>
        <p:txBody>
          <a:bodyPr/>
          <a:lstStyle/>
          <a:p>
            <a:endParaRPr lang="en-US" u="sng" dirty="0" smtClean="0"/>
          </a:p>
          <a:p>
            <a:r>
              <a:rPr lang="en-US" b="1" dirty="0" smtClean="0"/>
              <a:t>Minimum essential coverage</a:t>
            </a:r>
            <a:r>
              <a:rPr lang="en-US" dirty="0"/>
              <a:t>:</a:t>
            </a:r>
            <a:r>
              <a:rPr lang="en-US" dirty="0" smtClean="0"/>
              <a:t>  Requires individuals to have minimum essential coverage or pay a penalty (a.k.a. individual mandate or individual responsibility)</a:t>
            </a:r>
            <a:endParaRPr lang="en-US" u="sng" dirty="0" smtClean="0"/>
          </a:p>
          <a:p>
            <a:r>
              <a:rPr lang="en-US" b="1" dirty="0" smtClean="0"/>
              <a:t>Medicaid Expansion </a:t>
            </a:r>
            <a:r>
              <a:rPr lang="en-US" dirty="0" smtClean="0"/>
              <a:t>(2014): Extends coverage to individuals with incomes below 133%* of federal poverty level</a:t>
            </a:r>
          </a:p>
          <a:p>
            <a:pPr>
              <a:buNone/>
            </a:pPr>
            <a:r>
              <a:rPr lang="en-US" dirty="0" smtClean="0"/>
              <a:t>		*</a:t>
            </a:r>
            <a:r>
              <a:rPr lang="en-US" sz="2000" dirty="0" smtClean="0"/>
              <a:t>Plus an additional 5% standard disregard</a:t>
            </a:r>
            <a:endParaRPr lang="en-US" dirty="0" smtClean="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Four issues considered by the Court</a:t>
            </a:r>
            <a:endParaRPr lang="en-US" sz="3200" dirty="0"/>
          </a:p>
        </p:txBody>
      </p:sp>
      <p:sp>
        <p:nvSpPr>
          <p:cNvPr id="3" name="Content Placeholder 2"/>
          <p:cNvSpPr>
            <a:spLocks noGrp="1"/>
          </p:cNvSpPr>
          <p:nvPr>
            <p:ph idx="1"/>
          </p:nvPr>
        </p:nvSpPr>
        <p:spPr/>
        <p:txBody>
          <a:bodyPr/>
          <a:lstStyle/>
          <a:p>
            <a:pPr eaLnBrk="1" hangingPunct="1">
              <a:lnSpc>
                <a:spcPct val="80000"/>
              </a:lnSpc>
              <a:spcBef>
                <a:spcPts val="900"/>
              </a:spcBef>
            </a:pPr>
            <a:r>
              <a:rPr lang="en-US" dirty="0" smtClean="0"/>
              <a:t>Whether the Anti-Injunction Act bars challenge to the minimum coverage provision’s penalty until it goes into effect in January 2014.  </a:t>
            </a:r>
          </a:p>
          <a:p>
            <a:pPr eaLnBrk="1" hangingPunct="1">
              <a:lnSpc>
                <a:spcPct val="80000"/>
              </a:lnSpc>
              <a:spcBef>
                <a:spcPts val="900"/>
              </a:spcBef>
            </a:pPr>
            <a:r>
              <a:rPr lang="en-US" dirty="0" smtClean="0"/>
              <a:t>Whether Congress has the power under the Constitution to enact the minimum essential coverage provision.</a:t>
            </a:r>
          </a:p>
          <a:p>
            <a:pPr eaLnBrk="1" hangingPunct="1">
              <a:lnSpc>
                <a:spcPct val="80000"/>
              </a:lnSpc>
              <a:spcBef>
                <a:spcPts val="900"/>
              </a:spcBef>
            </a:pPr>
            <a:r>
              <a:rPr lang="en-US" dirty="0" smtClean="0"/>
              <a:t>Whether the mandatory Medicaid expansion is unconstitutionally coercive.</a:t>
            </a:r>
          </a:p>
          <a:p>
            <a:pPr eaLnBrk="1" hangingPunct="1">
              <a:lnSpc>
                <a:spcPct val="80000"/>
              </a:lnSpc>
              <a:spcBef>
                <a:spcPts val="900"/>
              </a:spcBef>
            </a:pPr>
            <a:r>
              <a:rPr lang="en-US" dirty="0" smtClean="0"/>
              <a:t>If </a:t>
            </a:r>
            <a:r>
              <a:rPr lang="en-US" dirty="0"/>
              <a:t>unconstitutional, whether the minimum coverage requirement can be severed from the remainder of the Act. </a:t>
            </a:r>
          </a:p>
          <a:p>
            <a:pPr eaLnBrk="1" hangingPunct="1">
              <a:lnSpc>
                <a:spcPct val="80000"/>
              </a:lnSpc>
              <a:buFontTx/>
              <a:buNone/>
            </a:pPr>
            <a:endParaRPr lang="en-US" dirty="0" smtClean="0"/>
          </a:p>
          <a:p>
            <a:endParaRPr lang="en-US"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US" sz="3200" dirty="0" smtClean="0"/>
              <a:t>Anti-injunction Act</a:t>
            </a:r>
          </a:p>
        </p:txBody>
      </p:sp>
      <p:sp>
        <p:nvSpPr>
          <p:cNvPr id="31747" name="Content Placeholder 2"/>
          <p:cNvSpPr>
            <a:spLocks noGrp="1"/>
          </p:cNvSpPr>
          <p:nvPr>
            <p:ph idx="1"/>
          </p:nvPr>
        </p:nvSpPr>
        <p:spPr/>
        <p:txBody>
          <a:bodyPr/>
          <a:lstStyle/>
          <a:p>
            <a:r>
              <a:rPr lang="en-US" dirty="0" smtClean="0"/>
              <a:t>Does it prevent the challenge? </a:t>
            </a:r>
          </a:p>
          <a:p>
            <a:r>
              <a:rPr lang="en-US" sz="2000" u="sng" dirty="0" smtClean="0"/>
              <a:t>Yes</a:t>
            </a:r>
            <a:r>
              <a:rPr lang="en-US" sz="2000" dirty="0" smtClean="0"/>
              <a:t>:  The individual mandate will generate revenue, therefore, it is a tax.  Taxes cannot be challenged until they are assessed or paid (no sooner than 2014-15).</a:t>
            </a:r>
          </a:p>
          <a:p>
            <a:r>
              <a:rPr lang="en-US" sz="2000" b="1" u="sng" dirty="0" smtClean="0"/>
              <a:t>No</a:t>
            </a:r>
            <a:r>
              <a:rPr lang="en-US" sz="2000" b="1" dirty="0" smtClean="0"/>
              <a:t>:  Payment is described as a “penalty,” and Congress deliberately did not use the word “tax.” The purpose of the payment requirement is to give individuals an incentive to have minimum coverage, not to raise revenue.  </a:t>
            </a:r>
          </a:p>
          <a:p>
            <a:endParaRPr lang="en-US" dirty="0" smtClean="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a:ln>
            <a:miter lim="800000"/>
            <a:headEnd/>
            <a:tailEnd/>
          </a:ln>
        </p:spPr>
        <p:txBody>
          <a:bodyPr/>
          <a:lstStyle/>
          <a:p>
            <a:fld id="{F326FD51-1D20-47E1-B31C-765C49F91ECA}" type="slidenum">
              <a:rPr lang="en-US" smtClean="0"/>
              <a:pPr/>
              <a:t>8</a:t>
            </a:fld>
            <a:endParaRPr lang="en-US" smtClean="0"/>
          </a:p>
        </p:txBody>
      </p:sp>
      <p:sp>
        <p:nvSpPr>
          <p:cNvPr id="6148" name="Rectangle 3"/>
          <p:cNvSpPr>
            <a:spLocks noGrp="1" noChangeArrowheads="1"/>
          </p:cNvSpPr>
          <p:nvPr>
            <p:ph type="body" idx="1"/>
          </p:nvPr>
        </p:nvSpPr>
        <p:spPr>
          <a:xfrm>
            <a:off x="0" y="1611086"/>
            <a:ext cx="9144000" cy="4862739"/>
          </a:xfrm>
        </p:spPr>
        <p:txBody>
          <a:bodyPr/>
          <a:lstStyle/>
          <a:p>
            <a:pPr marL="739775" indent="-739775" defTabSz="225425" eaLnBrk="1" hangingPunct="1">
              <a:lnSpc>
                <a:spcPct val="90000"/>
              </a:lnSpc>
              <a:buNone/>
              <a:defRPr/>
            </a:pPr>
            <a:endParaRPr lang="en-US" dirty="0" smtClean="0"/>
          </a:p>
          <a:p>
            <a:pPr marL="739775" indent="-449263" defTabSz="225425" eaLnBrk="1" hangingPunct="1">
              <a:lnSpc>
                <a:spcPct val="90000"/>
              </a:lnSpc>
              <a:defRPr/>
            </a:pPr>
            <a:r>
              <a:rPr lang="en-US" dirty="0" smtClean="0"/>
              <a:t>“Congress . . . chose to describe the ‘[s]hared responsibility payment’ imposed on those who forgo health insurance not as a ‘tax,’ but as a ‘penalty’….</a:t>
            </a:r>
            <a:r>
              <a:rPr lang="en-US" b="1" dirty="0" smtClean="0"/>
              <a:t>Congress’s decision to label this exaction a ‘penalty’ rather than a ‘tax’ is significant </a:t>
            </a:r>
            <a:r>
              <a:rPr lang="en-US" dirty="0" smtClean="0"/>
              <a:t>because the Affordable Care Act describes many other exactions it creates as ‘taxes.’”</a:t>
            </a:r>
          </a:p>
          <a:p>
            <a:pPr marL="0" indent="0" eaLnBrk="1" hangingPunct="1">
              <a:lnSpc>
                <a:spcPct val="90000"/>
              </a:lnSpc>
              <a:buFontTx/>
              <a:buNone/>
              <a:defRPr/>
            </a:pPr>
            <a:endParaRPr lang="en-US" dirty="0" smtClean="0"/>
          </a:p>
          <a:p>
            <a:pPr eaLnBrk="1" hangingPunct="1">
              <a:lnSpc>
                <a:spcPct val="90000"/>
              </a:lnSpc>
              <a:buNone/>
              <a:defRPr/>
            </a:pPr>
            <a:endParaRPr lang="en-US" dirty="0" smtClean="0"/>
          </a:p>
        </p:txBody>
      </p:sp>
      <p:sp>
        <p:nvSpPr>
          <p:cNvPr id="7172" name="Title 1"/>
          <p:cNvSpPr>
            <a:spLocks noGrp="1"/>
          </p:cNvSpPr>
          <p:nvPr>
            <p:ph type="title"/>
          </p:nvPr>
        </p:nvSpPr>
        <p:spPr/>
        <p:txBody>
          <a:bodyPr/>
          <a:lstStyle/>
          <a:p>
            <a:pPr algn="ctr"/>
            <a:r>
              <a:rPr lang="en-US" sz="3200" b="1" dirty="0" smtClean="0"/>
              <a:t>Majority:  Anti-Injunction Act does not bar challenge</a:t>
            </a:r>
            <a:endParaRPr lang="en-US" sz="3200" dirty="0" smtClean="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772284"/>
          </a:xfrm>
        </p:spPr>
        <p:txBody>
          <a:bodyPr/>
          <a:lstStyle/>
          <a:p>
            <a:pPr algn="ctr"/>
            <a:r>
              <a:rPr lang="en-US" sz="3200" dirty="0" smtClean="0"/>
              <a:t>Minimum Essential Coverage</a:t>
            </a:r>
          </a:p>
        </p:txBody>
      </p:sp>
      <p:sp>
        <p:nvSpPr>
          <p:cNvPr id="34819" name="Content Placeholder 2"/>
          <p:cNvSpPr>
            <a:spLocks noGrp="1"/>
          </p:cNvSpPr>
          <p:nvPr>
            <p:ph idx="1"/>
          </p:nvPr>
        </p:nvSpPr>
        <p:spPr>
          <a:xfrm>
            <a:off x="457200" y="1354024"/>
            <a:ext cx="8229600" cy="4525963"/>
          </a:xfrm>
        </p:spPr>
        <p:txBody>
          <a:bodyPr/>
          <a:lstStyle/>
          <a:p>
            <a:r>
              <a:rPr lang="en-US" dirty="0" smtClean="0"/>
              <a:t>Whether the requirement to buy insurance or pay a penalty exceeds Congress’ powers under the Commerce and Necessary and Proper Clauses.</a:t>
            </a:r>
          </a:p>
          <a:p>
            <a:pPr lvl="1"/>
            <a:r>
              <a:rPr lang="en-US" u="sng" dirty="0" smtClean="0"/>
              <a:t>No</a:t>
            </a:r>
            <a:r>
              <a:rPr lang="en-US" dirty="0" smtClean="0"/>
              <a:t>:  Congress has extensive authority to regulate activities with a substantial effect on interstate commerce.  Health insurance and health care fall within the scope of activities that can be regulated. The requirement is also authorized by the Necessary and Proper Clause. Without the mandate, individuals would wait until they were sick to purchase insurance, which would make system unworkable.</a:t>
            </a:r>
          </a:p>
          <a:p>
            <a:pPr lvl="1"/>
            <a:r>
              <a:rPr lang="en-US" b="1" u="sng" dirty="0" smtClean="0"/>
              <a:t>Yes</a:t>
            </a:r>
            <a:r>
              <a:rPr lang="en-US" b="1" dirty="0" smtClean="0"/>
              <a:t>:  Congress does not have the power to regulate inactivity, which is what the failure to purchase insurance is.  Moreover, the Necessary and Proper Clause only authorizes actions to be taken in furtherance of a constitutional power.</a:t>
            </a:r>
          </a:p>
        </p:txBody>
      </p:sp>
    </p:spTree>
  </p:cSld>
  <p:clrMapOvr>
    <a:masterClrMapping/>
  </p:clrMapOvr>
  <p:transition spd="med">
    <p:fade/>
  </p:transition>
</p:sld>
</file>

<file path=ppt/theme/theme1.xml><?xml version="1.0" encoding="utf-8"?>
<a:theme xmlns:a="http://schemas.openxmlformats.org/drawingml/2006/main" name="NHeLPPPT[1]">
  <a:themeElements>
    <a:clrScheme name="Custom 4">
      <a:dk1>
        <a:sysClr val="windowText" lastClr="000000"/>
      </a:dk1>
      <a:lt1>
        <a:sysClr val="window" lastClr="FFFFFF"/>
      </a:lt1>
      <a:dk2>
        <a:srgbClr val="00347F"/>
      </a:dk2>
      <a:lt2>
        <a:srgbClr val="C6E7FC"/>
      </a:lt2>
      <a:accent1>
        <a:srgbClr val="67BAED"/>
      </a:accent1>
      <a:accent2>
        <a:srgbClr val="0090E0"/>
      </a:accent2>
      <a:accent3>
        <a:srgbClr val="5BD078"/>
      </a:accent3>
      <a:accent4>
        <a:srgbClr val="A5D028"/>
      </a:accent4>
      <a:accent5>
        <a:srgbClr val="F5C040"/>
      </a:accent5>
      <a:accent6>
        <a:srgbClr val="05E0DB"/>
      </a:accent6>
      <a:hlink>
        <a:srgbClr val="800000"/>
      </a:hlink>
      <a:folHlink>
        <a:srgbClr val="8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HeLPPPT (2)">
  <a:themeElements>
    <a:clrScheme name="Custom 4">
      <a:dk1>
        <a:sysClr val="windowText" lastClr="000000"/>
      </a:dk1>
      <a:lt1>
        <a:sysClr val="window" lastClr="FFFFFF"/>
      </a:lt1>
      <a:dk2>
        <a:srgbClr val="00347F"/>
      </a:dk2>
      <a:lt2>
        <a:srgbClr val="C6E7FC"/>
      </a:lt2>
      <a:accent1>
        <a:srgbClr val="67BAED"/>
      </a:accent1>
      <a:accent2>
        <a:srgbClr val="0090E0"/>
      </a:accent2>
      <a:accent3>
        <a:srgbClr val="5BD078"/>
      </a:accent3>
      <a:accent4>
        <a:srgbClr val="A5D028"/>
      </a:accent4>
      <a:accent5>
        <a:srgbClr val="F5C040"/>
      </a:accent5>
      <a:accent6>
        <a:srgbClr val="05E0DB"/>
      </a:accent6>
      <a:hlink>
        <a:srgbClr val="800000"/>
      </a:hlink>
      <a:folHlink>
        <a:srgbClr val="8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D01446-3D3D-4DD8-B536-B1F4CE59B960}">
  <ds:schemaRefs>
    <ds:schemaRef ds:uri="http://purl.org/dc/terms/"/>
    <ds:schemaRef ds:uri="http://schemas.openxmlformats.org/package/2006/metadata/core-properties"/>
    <ds:schemaRef ds:uri="http://schemas.microsoft.com/sharepoint/v3/field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NHeLPPPT[1]</Template>
  <TotalTime>979</TotalTime>
  <Words>1942</Words>
  <Application>Microsoft Office PowerPoint</Application>
  <PresentationFormat>On-screen Show (4:3)</PresentationFormat>
  <Paragraphs>161</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NHeLPPPT[1]</vt:lpstr>
      <vt:lpstr>NHeLPPPT (2)</vt:lpstr>
      <vt:lpstr>Slide 1</vt:lpstr>
      <vt:lpstr>The Supreme Court’s Decision on the Affordable Care Act:   Implications for Prevention and Public Health</vt:lpstr>
      <vt:lpstr>ACA Litigation by the Numbers</vt:lpstr>
      <vt:lpstr>Setting the Supreme Court Scene</vt:lpstr>
      <vt:lpstr>ACA Provisions at Issue</vt:lpstr>
      <vt:lpstr>Four issues considered by the Court</vt:lpstr>
      <vt:lpstr>Anti-injunction Act</vt:lpstr>
      <vt:lpstr>Majority:  Anti-Injunction Act does not bar challenge</vt:lpstr>
      <vt:lpstr>Minimum Essential Coverage</vt:lpstr>
      <vt:lpstr>Majority:  Unconstitutional</vt:lpstr>
      <vt:lpstr>Minimum Essential Coverage</vt:lpstr>
      <vt:lpstr>Majority:  Constitutional</vt:lpstr>
      <vt:lpstr>Majority:  Constitutional (cont’d)</vt:lpstr>
      <vt:lpstr>Medicaid Expansion</vt:lpstr>
      <vt:lpstr>Plurality:  different opinions</vt:lpstr>
      <vt:lpstr>Majority - mixed holding:  Expansion constitutional, enforcement mechanism is not</vt:lpstr>
      <vt:lpstr>Severability</vt:lpstr>
      <vt:lpstr>All ACA Provisions Survive</vt:lpstr>
      <vt:lpstr>Public health provisions survive </vt:lpstr>
      <vt:lpstr>Other challenges on the horizon</vt:lpstr>
      <vt:lpstr>Medicaid Expansion:   many questions remain</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sarah</dc:creator>
  <cp:lastModifiedBy>Yih-Jen</cp:lastModifiedBy>
  <cp:revision>138</cp:revision>
  <cp:lastPrinted>2012-07-05T13:40:10Z</cp:lastPrinted>
  <dcterms:created xsi:type="dcterms:W3CDTF">2012-02-09T15:16:07Z</dcterms:created>
  <dcterms:modified xsi:type="dcterms:W3CDTF">2013-09-06T19:00:09Z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